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1" r:id="rId2"/>
    <p:sldId id="284" r:id="rId3"/>
    <p:sldId id="285" r:id="rId4"/>
    <p:sldId id="286" r:id="rId5"/>
    <p:sldId id="282" r:id="rId6"/>
    <p:sldId id="279" r:id="rId7"/>
    <p:sldId id="28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C1ECB-302A-4CCF-AF89-A7813476CA60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B9401-442E-4FA3-BF97-2328FF1CF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84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93E25-A7B3-4B83-B17E-07119AA18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EA448-193E-4AFE-854A-BFE15DDE8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B1EDF-5753-482C-B954-B04F2B62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050A-EBDB-4CDE-A9B9-6E4E7C749771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4B434-C404-4B0E-8D5D-01B1AEA71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7FE48-43CB-40BF-8A1C-BCAD4F4A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D116-E6A6-4B9B-A143-0E8A24317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965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0F61-9E31-48B1-B3A6-32C5064AF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27E1E-76DC-4EF6-9207-D40C37012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38E42-7EDC-4F46-9457-762E8974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050A-EBDB-4CDE-A9B9-6E4E7C749771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55FDC-6859-4448-BA84-5F7DF2518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386CF-278B-47F8-9F7C-75ED5ED0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D116-E6A6-4B9B-A143-0E8A24317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609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C86858-A292-4104-B028-173FD7BCA4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E5FBE-A939-4985-8391-943DB0F4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98CBC-0CF7-40C2-BF42-3C42A97A1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050A-EBDB-4CDE-A9B9-6E4E7C749771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6756E-9BDA-413F-874F-20292F745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B5A68-84E3-47B8-A63F-4D3DC6205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D116-E6A6-4B9B-A143-0E8A24317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94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64D6-AD5A-4664-BFDE-133321A5F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9C7F3-37DE-4DC9-B259-BF0FF4F2F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6A9DB-20EF-426E-B50E-B3F60B9D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050A-EBDB-4CDE-A9B9-6E4E7C749771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0372F-B34E-45F3-A12A-DE153EC09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5B8A2-10BC-4C95-9A57-FD9178D7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D116-E6A6-4B9B-A143-0E8A24317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62BF-753E-4743-ACDF-29AB4DACD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46D42-05E5-4B3F-B22A-25317DE60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10B58-6AA5-4040-8267-3748F59A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050A-EBDB-4CDE-A9B9-6E4E7C749771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58E3E-7AAA-4B18-B698-09795811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190D8-F65B-4EAC-9EC3-329B5E055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D116-E6A6-4B9B-A143-0E8A24317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95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019B-1E27-4C2B-A0CE-7DC26702D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B5CF2-8F40-43EC-9188-258DA3DDB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4583F3-E78B-4DBA-AD9F-188ECD9B1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95ACD-A708-4140-8B07-4BBF3D196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050A-EBDB-4CDE-A9B9-6E4E7C749771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697C2-53F9-4475-B825-5509DACDB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A3B60-2E36-4AC2-ACC4-AA9C50BB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D116-E6A6-4B9B-A143-0E8A24317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59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219E5-EBDB-4716-A6A7-CDAC23A42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D2B4F-3EF4-4F6E-995F-DF81E717A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0FF4A-9AE3-4F3C-B5E8-EE4601186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1D3B04-D18F-4484-8E86-55EC83DD9E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6009A6-CB99-4C85-8E73-B65A16E8B3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3F9BC2-E2AF-4566-A8FA-ADBAEDDF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050A-EBDB-4CDE-A9B9-6E4E7C749771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414F45-117C-469B-81D5-9AC61B4E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803607-9AE8-44B7-B3F1-0954CB75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D116-E6A6-4B9B-A143-0E8A24317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43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D3377-C749-404A-82EF-3F702235E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D852B2-4B61-4B8B-BB62-915181D3C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050A-EBDB-4CDE-A9B9-6E4E7C749771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92F3D-AFEF-43CE-9C3C-D8C616B74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F457E-D626-4180-8B9F-73635C9F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D116-E6A6-4B9B-A143-0E8A24317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20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E8906E-AF6B-4470-8C0B-E6E857B4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050A-EBDB-4CDE-A9B9-6E4E7C749771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6AF904-36DB-4348-8A16-27FA638C0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15412-8398-4A71-9467-38147852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D116-E6A6-4B9B-A143-0E8A24317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AD839-6F39-4563-9139-B8724CA2E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B6728-86F3-4C5C-B142-F78AE1A2A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8A610-C13B-4C21-BCFA-8491849ED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470A4-D59B-4BB7-929C-EA607E7A1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050A-EBDB-4CDE-A9B9-6E4E7C749771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4C308-8877-41B1-B379-E01AC1E13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2B3C9-8D0E-4F4F-90EB-D9DEB117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D116-E6A6-4B9B-A143-0E8A24317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61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924E-0D9E-4A36-9161-AB787EDE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FAEB0-E656-4F05-AA72-96B49AC067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3EA92F-F408-4D69-AA8C-361219B38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950C-C705-4EB2-9BFA-9BEE7BEE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050A-EBDB-4CDE-A9B9-6E4E7C749771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52FE9-1573-418A-8FD3-480D2FBA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53CE-07AE-4720-9AD3-48BA4E6C7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D116-E6A6-4B9B-A143-0E8A24317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55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F660-4BEA-4AC5-AEE2-A6F281FA9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C1554-3F80-4825-985C-43608D2ED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C729D-3A3A-4894-8D58-831BEE0D8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D050A-EBDB-4CDE-A9B9-6E4E7C749771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AF549-0975-43A0-BB17-D5570378A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5F879-6205-4E39-AD9E-D8A65B700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0D116-E6A6-4B9B-A143-0E8A24317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80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3C8C48F-6592-472C-A379-CB9982FDADAC}"/>
              </a:ext>
            </a:extLst>
          </p:cNvPr>
          <p:cNvCxnSpPr/>
          <p:nvPr/>
        </p:nvCxnSpPr>
        <p:spPr>
          <a:xfrm>
            <a:off x="0" y="545284"/>
            <a:ext cx="1219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229660-29F5-4E58-8489-6F8645265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219" y="0"/>
            <a:ext cx="1902117" cy="10425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0297BD-CB87-47CC-A098-5B2A6B539AA7}"/>
              </a:ext>
            </a:extLst>
          </p:cNvPr>
          <p:cNvSpPr/>
          <p:nvPr/>
        </p:nvSpPr>
        <p:spPr>
          <a:xfrm>
            <a:off x="0" y="1190254"/>
            <a:ext cx="121920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05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3600" b="1" dirty="0">
                <a:solidFill>
                  <a:srgbClr val="006EC0"/>
                </a:solidFill>
                <a:latin typeface="Calibri" panose="020F0502020204030204" pitchFamily="34" charset="0"/>
              </a:rPr>
              <a:t>Re</a:t>
            </a:r>
            <a:r>
              <a:rPr lang="en-GB" sz="3600" dirty="0">
                <a:solidFill>
                  <a:srgbClr val="000000"/>
                </a:solidFill>
                <a:latin typeface="Calibri" panose="020F0502020204030204" pitchFamily="34" charset="0"/>
              </a:rPr>
              <a:t>spiration in the </a:t>
            </a:r>
            <a:r>
              <a:rPr lang="en-GB" sz="3600" b="1" dirty="0">
                <a:solidFill>
                  <a:srgbClr val="006EC0"/>
                </a:solidFill>
                <a:latin typeface="Calibri" panose="020F0502020204030204" pitchFamily="34" charset="0"/>
              </a:rPr>
              <a:t>M</a:t>
            </a:r>
            <a:r>
              <a:rPr lang="en-GB" sz="3600" dirty="0">
                <a:solidFill>
                  <a:srgbClr val="000000"/>
                </a:solidFill>
                <a:latin typeface="Calibri" panose="020F0502020204030204" pitchFamily="34" charset="0"/>
              </a:rPr>
              <a:t>esopelagic </a:t>
            </a:r>
            <a:r>
              <a:rPr lang="en-GB" sz="3600" b="1" dirty="0">
                <a:solidFill>
                  <a:srgbClr val="006EC0"/>
                </a:solidFill>
                <a:latin typeface="Calibri" panose="020F0502020204030204" pitchFamily="34" charset="0"/>
              </a:rPr>
              <a:t>O</a:t>
            </a:r>
            <a:r>
              <a:rPr lang="en-GB" sz="3600" dirty="0">
                <a:solidFill>
                  <a:srgbClr val="000000"/>
                </a:solidFill>
                <a:latin typeface="Calibri" panose="020F0502020204030204" pitchFamily="34" charset="0"/>
              </a:rPr>
              <a:t>cean (</a:t>
            </a:r>
            <a:r>
              <a:rPr lang="en-GB" sz="3600" b="1" dirty="0" err="1">
                <a:solidFill>
                  <a:srgbClr val="006EC0"/>
                </a:solidFill>
                <a:latin typeface="Calibri" panose="020F0502020204030204" pitchFamily="34" charset="0"/>
              </a:rPr>
              <a:t>ReMO</a:t>
            </a:r>
            <a:r>
              <a:rPr lang="en-GB" sz="3600" dirty="0">
                <a:solidFill>
                  <a:srgbClr val="000000"/>
                </a:solidFill>
                <a:latin typeface="Calibri" panose="020F0502020204030204" pitchFamily="34" charset="0"/>
              </a:rPr>
              <a:t>): </a:t>
            </a:r>
          </a:p>
          <a:p>
            <a:pPr algn="ctr"/>
            <a:r>
              <a:rPr lang="en-GB" sz="3600" dirty="0">
                <a:solidFill>
                  <a:srgbClr val="000000"/>
                </a:solidFill>
                <a:latin typeface="Calibri" panose="020F0502020204030204" pitchFamily="34" charset="0"/>
              </a:rPr>
              <a:t>Reconciling ecological, biogeochemical and model estimates </a:t>
            </a:r>
            <a:endParaRPr lang="en-GB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793E4-A530-4AA2-AC80-79E2757EAE06}"/>
              </a:ext>
            </a:extLst>
          </p:cNvPr>
          <p:cNvSpPr txBox="1"/>
          <p:nvPr/>
        </p:nvSpPr>
        <p:spPr>
          <a:xfrm>
            <a:off x="-8389" y="2901149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SCOR Working Group 161</a:t>
            </a:r>
          </a:p>
          <a:p>
            <a:pPr algn="ctr"/>
            <a:endParaRPr lang="en-GB" sz="2000" dirty="0"/>
          </a:p>
          <a:p>
            <a:pPr algn="ctr"/>
            <a:r>
              <a:rPr lang="en-GB" sz="2400" dirty="0"/>
              <a:t>Co-Chairs : Carol Robinson, Javier Arístegui, Iris Kriest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5777E-7141-4307-BBDD-F1595BDB6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07" y="4388906"/>
            <a:ext cx="10699407" cy="2469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42AD33-716C-4881-BD44-A2A585B71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67" y="190423"/>
            <a:ext cx="1682642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4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3C8C48F-6592-472C-A379-CB9982FDADAC}"/>
              </a:ext>
            </a:extLst>
          </p:cNvPr>
          <p:cNvCxnSpPr/>
          <p:nvPr/>
        </p:nvCxnSpPr>
        <p:spPr>
          <a:xfrm>
            <a:off x="0" y="545284"/>
            <a:ext cx="1219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229660-29F5-4E58-8489-6F8645265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219" y="0"/>
            <a:ext cx="1902117" cy="1042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ACBEA7-2B9D-44DF-9F9F-42E66711CC82}"/>
              </a:ext>
            </a:extLst>
          </p:cNvPr>
          <p:cNvSpPr txBox="1"/>
          <p:nvPr/>
        </p:nvSpPr>
        <p:spPr>
          <a:xfrm>
            <a:off x="275867" y="1088340"/>
            <a:ext cx="119161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controls remineralisation in the water column – reconciling ecological, biogeochemical and model estimates - &amp; thus the efficiency of the biological carbon pump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governs mesopelagic respiration ?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temperature, pressure, oxygen, CO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inorganic nutrients and the composition, 	sinking rate &amp; lability of organic material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doing the respiring ?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microbes /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metazoa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Prioritise the knowledge gaps / uncertainties</a:t>
            </a:r>
            <a:r>
              <a:rPr lang="en-GB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methods / models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be learnt from new technologies ?</a:t>
            </a:r>
            <a:r>
              <a:rPr lang="en-GB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BGC-Argo, gliders, proxies etc.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Database, method intercomparison, best practice manual, develop capacity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245037-593E-4AE2-884D-2057F826234E}"/>
              </a:ext>
            </a:extLst>
          </p:cNvPr>
          <p:cNvSpPr/>
          <p:nvPr/>
        </p:nvSpPr>
        <p:spPr>
          <a:xfrm>
            <a:off x="275868" y="37785"/>
            <a:ext cx="11284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GB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deliverables</a:t>
            </a:r>
          </a:p>
        </p:txBody>
      </p:sp>
    </p:spTree>
    <p:extLst>
      <p:ext uri="{BB962C8B-B14F-4D97-AF65-F5344CB8AC3E}">
        <p14:creationId xmlns:p14="http://schemas.microsoft.com/office/powerpoint/2010/main" val="106965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3C8C48F-6592-472C-A379-CB9982FDADAC}"/>
              </a:ext>
            </a:extLst>
          </p:cNvPr>
          <p:cNvCxnSpPr/>
          <p:nvPr/>
        </p:nvCxnSpPr>
        <p:spPr>
          <a:xfrm>
            <a:off x="0" y="545284"/>
            <a:ext cx="1219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229660-29F5-4E58-8489-6F8645265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219" y="0"/>
            <a:ext cx="1902117" cy="10425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97D27E-E830-4D39-96F5-CFBE24D9CEC2}"/>
              </a:ext>
            </a:extLst>
          </p:cNvPr>
          <p:cNvSpPr/>
          <p:nvPr/>
        </p:nvSpPr>
        <p:spPr>
          <a:xfrm>
            <a:off x="275868" y="37785"/>
            <a:ext cx="11284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on deliverables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2AF3A7-171D-44CA-9073-125564B52C39}"/>
              </a:ext>
            </a:extLst>
          </p:cNvPr>
          <p:cNvSpPr txBox="1"/>
          <p:nvPr/>
        </p:nvSpPr>
        <p:spPr>
          <a:xfrm>
            <a:off x="257640" y="545284"/>
            <a:ext cx="3102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Data compilation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D7714-7DB4-4098-8D28-F67BC28732DE}"/>
              </a:ext>
            </a:extLst>
          </p:cNvPr>
          <p:cNvGrpSpPr/>
          <p:nvPr/>
        </p:nvGrpSpPr>
        <p:grpSpPr>
          <a:xfrm>
            <a:off x="1007163" y="1130059"/>
            <a:ext cx="9976338" cy="3615908"/>
            <a:chOff x="1107831" y="3138270"/>
            <a:chExt cx="9976338" cy="3615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DC163A-ABE8-4EDC-99F0-FEBB86CF6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7831" y="3138270"/>
              <a:ext cx="9976338" cy="36159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ACB25B-D7F4-4C60-B414-CA967E09AA54}"/>
                </a:ext>
              </a:extLst>
            </p:cNvPr>
            <p:cNvSpPr/>
            <p:nvPr/>
          </p:nvSpPr>
          <p:spPr>
            <a:xfrm>
              <a:off x="6814731" y="6119928"/>
              <a:ext cx="394210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alt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Regaudie</a:t>
              </a:r>
              <a:r>
                <a:rPr lang="en-GB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GB" alt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Gioux</a:t>
              </a:r>
              <a:r>
                <a:rPr lang="en-GB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&amp; Duarte, 2013</a:t>
              </a:r>
              <a:endParaRPr lang="en-US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35C8E5-3C62-4350-A322-ABCA846E4E28}"/>
                </a:ext>
              </a:extLst>
            </p:cNvPr>
            <p:cNvSpPr/>
            <p:nvPr/>
          </p:nvSpPr>
          <p:spPr>
            <a:xfrm>
              <a:off x="1827350" y="6143654"/>
              <a:ext cx="12362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n = ~3000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B9EC9-8370-4514-9FC6-A058D64D5DC3}"/>
              </a:ext>
            </a:extLst>
          </p:cNvPr>
          <p:cNvGrpSpPr/>
          <p:nvPr/>
        </p:nvGrpSpPr>
        <p:grpSpPr>
          <a:xfrm>
            <a:off x="2368388" y="1943876"/>
            <a:ext cx="8386514" cy="2191567"/>
            <a:chOff x="2469056" y="3952087"/>
            <a:chExt cx="8386514" cy="219156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FA7832A-EEE6-4C4C-877F-4D788341B723}"/>
                </a:ext>
              </a:extLst>
            </p:cNvPr>
            <p:cNvSpPr/>
            <p:nvPr/>
          </p:nvSpPr>
          <p:spPr>
            <a:xfrm>
              <a:off x="2469056" y="4405023"/>
              <a:ext cx="1399559" cy="17027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F7D0C2C-BF3B-4331-BF5E-FFB107609C21}"/>
                </a:ext>
              </a:extLst>
            </p:cNvPr>
            <p:cNvSpPr/>
            <p:nvPr/>
          </p:nvSpPr>
          <p:spPr>
            <a:xfrm>
              <a:off x="5616268" y="5194847"/>
              <a:ext cx="1042880" cy="94880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96BD59C-4D76-40B2-A1C7-7FF89982F34F}"/>
                </a:ext>
              </a:extLst>
            </p:cNvPr>
            <p:cNvSpPr/>
            <p:nvPr/>
          </p:nvSpPr>
          <p:spPr>
            <a:xfrm>
              <a:off x="7707246" y="4770531"/>
              <a:ext cx="1208593" cy="1337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CBD19EF-A5F4-4C9F-AA20-D97D0BBC69AD}"/>
                </a:ext>
              </a:extLst>
            </p:cNvPr>
            <p:cNvSpPr/>
            <p:nvPr/>
          </p:nvSpPr>
          <p:spPr>
            <a:xfrm>
              <a:off x="9777046" y="3952087"/>
              <a:ext cx="1078524" cy="19382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DB29B53-C1E8-48B4-A6B6-86781BE7DD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57" r="66904" b="10403"/>
          <a:stretch/>
        </p:blipFill>
        <p:spPr>
          <a:xfrm>
            <a:off x="402111" y="4984975"/>
            <a:ext cx="4035105" cy="162512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7DCA5C3-569A-46B7-8BFA-ABF1EAD0159C}"/>
              </a:ext>
            </a:extLst>
          </p:cNvPr>
          <p:cNvGrpSpPr/>
          <p:nvPr/>
        </p:nvGrpSpPr>
        <p:grpSpPr>
          <a:xfrm>
            <a:off x="6117771" y="4954192"/>
            <a:ext cx="2340529" cy="704676"/>
            <a:chOff x="4748169" y="5100506"/>
            <a:chExt cx="2340529" cy="7046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4DEB097-969F-4642-9477-DC662D0CBEC1}"/>
                </a:ext>
              </a:extLst>
            </p:cNvPr>
            <p:cNvSpPr/>
            <p:nvPr/>
          </p:nvSpPr>
          <p:spPr>
            <a:xfrm>
              <a:off x="4748169" y="5100506"/>
              <a:ext cx="2340529" cy="704676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 descr="A picture containing text, bottle, indoor&#10;&#10;Description automatically generated">
              <a:extLst>
                <a:ext uri="{FF2B5EF4-FFF2-40B4-BE49-F238E27FC236}">
                  <a16:creationId xmlns:a16="http://schemas.microsoft.com/office/drawing/2014/main" id="{E63D3818-88B4-4536-BDB3-D4EF7CAC3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6209" y="5190869"/>
              <a:ext cx="2033020" cy="435865"/>
            </a:xfrm>
            <a:prstGeom prst="rect">
              <a:avLst/>
            </a:prstGeom>
          </p:spPr>
        </p:pic>
      </p:grp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B0A94EE-8EF9-4572-8427-A1E795FCB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52" y="4908459"/>
            <a:ext cx="1230719" cy="10247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DF79C1-231B-4A15-87AA-6115D52AFEF3}"/>
              </a:ext>
            </a:extLst>
          </p:cNvPr>
          <p:cNvSpPr txBox="1"/>
          <p:nvPr/>
        </p:nvSpPr>
        <p:spPr>
          <a:xfrm>
            <a:off x="6048242" y="5699955"/>
            <a:ext cx="6297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Collate a global database of oceanic respiration &amp; make it accessible to and easily useable by climate modellers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Contribute to the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ReMO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international training course on observations and models of deep-water respiration</a:t>
            </a:r>
          </a:p>
        </p:txBody>
      </p:sp>
    </p:spTree>
    <p:extLst>
      <p:ext uri="{BB962C8B-B14F-4D97-AF65-F5344CB8AC3E}">
        <p14:creationId xmlns:p14="http://schemas.microsoft.com/office/powerpoint/2010/main" val="263041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3C8C48F-6592-472C-A379-CB9982FDADAC}"/>
              </a:ext>
            </a:extLst>
          </p:cNvPr>
          <p:cNvCxnSpPr/>
          <p:nvPr/>
        </p:nvCxnSpPr>
        <p:spPr>
          <a:xfrm>
            <a:off x="0" y="545284"/>
            <a:ext cx="1219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229660-29F5-4E58-8489-6F8645265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219" y="0"/>
            <a:ext cx="1902117" cy="1042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58D61-2D5E-43FD-BC63-E3D9DC7C31F6}"/>
              </a:ext>
            </a:extLst>
          </p:cNvPr>
          <p:cNvSpPr txBox="1"/>
          <p:nvPr/>
        </p:nvSpPr>
        <p:spPr>
          <a:xfrm>
            <a:off x="232942" y="559009"/>
            <a:ext cx="3381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Mentoring scheme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46FCEC2-E417-4042-919B-FBD1C98610DF}"/>
              </a:ext>
            </a:extLst>
          </p:cNvPr>
          <p:cNvGrpSpPr/>
          <p:nvPr/>
        </p:nvGrpSpPr>
        <p:grpSpPr>
          <a:xfrm>
            <a:off x="9230686" y="4870602"/>
            <a:ext cx="2961314" cy="1852004"/>
            <a:chOff x="8259752" y="4514108"/>
            <a:chExt cx="3562218" cy="20147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86D9B9-9CFD-44E2-8F08-5A6E09C98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84" t="8889" r="2412" b="13150"/>
            <a:stretch/>
          </p:blipFill>
          <p:spPr>
            <a:xfrm>
              <a:off x="8259752" y="4514108"/>
              <a:ext cx="3339911" cy="20147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F98FF7-4336-46F8-A4F6-705FD6904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5078" y="5247544"/>
              <a:ext cx="1066892" cy="86570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9D61D0E-17E7-438F-9C72-771D6618038A}"/>
              </a:ext>
            </a:extLst>
          </p:cNvPr>
          <p:cNvSpPr/>
          <p:nvPr/>
        </p:nvSpPr>
        <p:spPr>
          <a:xfrm>
            <a:off x="275868" y="37785"/>
            <a:ext cx="11284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on deliverables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F1E126-B572-4607-9470-3E3D99DA8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63" y="1144812"/>
            <a:ext cx="1504989" cy="14969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33B72A-0695-408D-85C4-96C438496309}"/>
              </a:ext>
            </a:extLst>
          </p:cNvPr>
          <p:cNvSpPr txBox="1"/>
          <p:nvPr/>
        </p:nvSpPr>
        <p:spPr>
          <a:xfrm>
            <a:off x="1987447" y="1195708"/>
            <a:ext cx="404994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 err="1">
                <a:solidFill>
                  <a:srgbClr val="0070C0"/>
                </a:solidFill>
              </a:rPr>
              <a:t>Dr.</a:t>
            </a:r>
            <a:r>
              <a:rPr lang="en-IN" b="1" dirty="0">
                <a:solidFill>
                  <a:srgbClr val="0070C0"/>
                </a:solidFill>
              </a:rPr>
              <a:t> Jordan Toullec, </a:t>
            </a:r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Laboratory of Oceanology and Geosciences, </a:t>
            </a:r>
            <a:r>
              <a:rPr lang="en-US" dirty="0" err="1">
                <a:solidFill>
                  <a:srgbClr val="0070C0"/>
                </a:solidFill>
                <a:cs typeface="Arial" panose="020B0604020202020204" pitchFamily="34" charset="0"/>
              </a:rPr>
              <a:t>Wimereux</a:t>
            </a:r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, France</a:t>
            </a:r>
          </a:p>
          <a:p>
            <a:pPr algn="just"/>
            <a:r>
              <a:rPr lang="en-US" b="1" dirty="0">
                <a:cs typeface="Arial" panose="020B0604020202020204" pitchFamily="34" charset="0"/>
              </a:rPr>
              <a:t>Mentor: Natalia Osma (Chile)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A616C3-2A11-4940-8886-DDEF720FB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63" y="2765003"/>
            <a:ext cx="1504989" cy="16284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BCF549-B2D7-4264-97C6-D5A7ABB16F0B}"/>
              </a:ext>
            </a:extLst>
          </p:cNvPr>
          <p:cNvSpPr txBox="1"/>
          <p:nvPr/>
        </p:nvSpPr>
        <p:spPr>
          <a:xfrm>
            <a:off x="2021856" y="2859313"/>
            <a:ext cx="39236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 err="1">
                <a:solidFill>
                  <a:srgbClr val="0070C0"/>
                </a:solidFill>
              </a:rPr>
              <a:t>Dr.</a:t>
            </a:r>
            <a:r>
              <a:rPr lang="en-IN" b="1" dirty="0">
                <a:solidFill>
                  <a:srgbClr val="0070C0"/>
                </a:solidFill>
              </a:rPr>
              <a:t> Saumya Silori, </a:t>
            </a:r>
            <a:r>
              <a:rPr lang="en-US" b="0" i="0" dirty="0">
                <a:solidFill>
                  <a:srgbClr val="0070C0"/>
                </a:solidFill>
                <a:effectLst/>
              </a:rPr>
              <a:t>CSIR- National Institute of Oceanography, Visakhapatnam, India</a:t>
            </a:r>
          </a:p>
          <a:p>
            <a:r>
              <a:rPr lang="en-US" b="1" dirty="0">
                <a:cs typeface="Arial" panose="020B0604020202020204" pitchFamily="34" charset="0"/>
              </a:rPr>
              <a:t>Mentor: </a:t>
            </a:r>
            <a:r>
              <a:rPr lang="en-IN" b="1" i="0" u="sng" dirty="0">
                <a:solidFill>
                  <a:srgbClr val="0563C1"/>
                </a:solidFill>
                <a:effectLst/>
              </a:rPr>
              <a:t>‪</a:t>
            </a:r>
            <a:r>
              <a:rPr lang="en-IN" b="1" i="0" dirty="0">
                <a:effectLst/>
              </a:rPr>
              <a:t>X. Antón Álvarez-Salgado (Spain)</a:t>
            </a:r>
            <a:endParaRPr lang="en-US" b="1" i="0" dirty="0">
              <a:solidFill>
                <a:srgbClr val="0070C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B617AE-5C8A-4FEC-9AE6-4101844BB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765003"/>
            <a:ext cx="1504989" cy="16658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A53A54-BEA4-4402-A503-B584C3FEFA24}"/>
              </a:ext>
            </a:extLst>
          </p:cNvPr>
          <p:cNvSpPr txBox="1"/>
          <p:nvPr/>
        </p:nvSpPr>
        <p:spPr>
          <a:xfrm>
            <a:off x="7751517" y="2859313"/>
            <a:ext cx="43044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 err="1">
                <a:solidFill>
                  <a:srgbClr val="0070C0"/>
                </a:solidFill>
              </a:rPr>
              <a:t>Dr.</a:t>
            </a:r>
            <a:r>
              <a:rPr lang="en-IN" b="1" dirty="0">
                <a:solidFill>
                  <a:srgbClr val="0070C0"/>
                </a:solidFill>
              </a:rPr>
              <a:t> </a:t>
            </a:r>
            <a:r>
              <a:rPr lang="en-IN" b="1" dirty="0" err="1">
                <a:solidFill>
                  <a:srgbClr val="0070C0"/>
                </a:solidFill>
              </a:rPr>
              <a:t>Josué</a:t>
            </a:r>
            <a:r>
              <a:rPr lang="en-IN" b="1" dirty="0">
                <a:solidFill>
                  <a:srgbClr val="0070C0"/>
                </a:solidFill>
              </a:rPr>
              <a:t> Rodolfo Villegas Mendoza </a:t>
            </a:r>
            <a:r>
              <a:rPr lang="es-ES" dirty="0">
                <a:solidFill>
                  <a:srgbClr val="0070C0"/>
                </a:solidFill>
              </a:rPr>
              <a:t>Universidad Autónoma de Baja California (UABC), Ensenada, México</a:t>
            </a:r>
            <a:endParaRPr lang="en-IN" dirty="0">
              <a:solidFill>
                <a:srgbClr val="0070C0"/>
              </a:solidFill>
            </a:endParaRPr>
          </a:p>
          <a:p>
            <a:r>
              <a:rPr lang="en-US" b="1" dirty="0">
                <a:cs typeface="Arial" panose="020B0604020202020204" pitchFamily="34" charset="0"/>
              </a:rPr>
              <a:t>Mentors: Natalia Osma (Chile) &amp; Carol Robinson (UK)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BAFC8D-5D67-49C8-AEFA-5082A54E9D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2825" y="1009153"/>
            <a:ext cx="1504989" cy="16326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BEE145-FB7B-4184-A2B9-86290A79781C}"/>
              </a:ext>
            </a:extLst>
          </p:cNvPr>
          <p:cNvSpPr txBox="1"/>
          <p:nvPr/>
        </p:nvSpPr>
        <p:spPr>
          <a:xfrm>
            <a:off x="7633244" y="1191704"/>
            <a:ext cx="4049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N" b="1" dirty="0" err="1">
                <a:solidFill>
                  <a:srgbClr val="0070C0"/>
                </a:solidFill>
              </a:rPr>
              <a:t>Dr.</a:t>
            </a:r>
            <a:r>
              <a:rPr lang="en-IN" b="1" dirty="0">
                <a:solidFill>
                  <a:srgbClr val="0070C0"/>
                </a:solidFill>
              </a:rPr>
              <a:t> Yi Xu, </a:t>
            </a:r>
            <a:r>
              <a:rPr lang="en-US" dirty="0">
                <a:solidFill>
                  <a:srgbClr val="0070C0"/>
                </a:solidFill>
              </a:rPr>
              <a:t>East China Normal University, Shanghai, China</a:t>
            </a:r>
            <a:endParaRPr lang="en-IN" b="1" dirty="0">
              <a:solidFill>
                <a:srgbClr val="0070C0"/>
              </a:solidFill>
            </a:endParaRPr>
          </a:p>
          <a:p>
            <a:pPr algn="just"/>
            <a:r>
              <a:rPr lang="en-US" b="1" dirty="0">
                <a:cs typeface="Arial" panose="020B0604020202020204" pitchFamily="34" charset="0"/>
              </a:rPr>
              <a:t>Mentor: </a:t>
            </a:r>
            <a:r>
              <a:rPr lang="en-IN" b="1" i="0" dirty="0">
                <a:solidFill>
                  <a:srgbClr val="000000"/>
                </a:solidFill>
                <a:effectLst/>
              </a:rPr>
              <a:t>Sara </a:t>
            </a:r>
            <a:r>
              <a:rPr lang="en-IN" b="1" i="0" dirty="0" err="1">
                <a:solidFill>
                  <a:srgbClr val="000000"/>
                </a:solidFill>
                <a:effectLst/>
              </a:rPr>
              <a:t>Ferrón</a:t>
            </a:r>
            <a:r>
              <a:rPr lang="en-IN" b="1" i="0" dirty="0">
                <a:solidFill>
                  <a:srgbClr val="000000"/>
                </a:solidFill>
                <a:effectLst/>
              </a:rPr>
              <a:t> (USA)</a:t>
            </a:r>
            <a:endParaRPr lang="en-IN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F33503-6905-4BEB-875C-0EDDA85DC747}"/>
              </a:ext>
            </a:extLst>
          </p:cNvPr>
          <p:cNvSpPr txBox="1"/>
          <p:nvPr/>
        </p:nvSpPr>
        <p:spPr>
          <a:xfrm>
            <a:off x="275867" y="4500999"/>
            <a:ext cx="8996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Seminar series, website &amp; twitter account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2381CA-51BD-4B16-BB44-A25C010E15C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81" t="14661" r="73435" b="5711"/>
          <a:stretch/>
        </p:blipFill>
        <p:spPr>
          <a:xfrm>
            <a:off x="7392093" y="5210291"/>
            <a:ext cx="1720239" cy="1503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7EE20D-7355-433E-9A8A-C5448697CA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2730" t="15386" r="32981" b="46467"/>
          <a:stretch/>
        </p:blipFill>
        <p:spPr>
          <a:xfrm>
            <a:off x="3098336" y="5461233"/>
            <a:ext cx="4149106" cy="129368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BB1171-A4E8-41B2-AC0C-2C25516B62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702" t="8595" r="39105" b="14593"/>
          <a:stretch/>
        </p:blipFill>
        <p:spPr>
          <a:xfrm>
            <a:off x="141388" y="5012426"/>
            <a:ext cx="2878650" cy="174248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E4C482-8EF1-43D9-A647-3248954EBBF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515" t="10244" r="61399" b="86498"/>
          <a:stretch/>
        </p:blipFill>
        <p:spPr>
          <a:xfrm>
            <a:off x="4714612" y="5250132"/>
            <a:ext cx="2063692" cy="63990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38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623A82C-3BD7-40F6-BAC9-47B25A752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9290"/>
              </p:ext>
            </p:extLst>
          </p:nvPr>
        </p:nvGraphicFramePr>
        <p:xfrm>
          <a:off x="993156" y="615672"/>
          <a:ext cx="9996423" cy="6224215"/>
        </p:xfrm>
        <a:graphic>
          <a:graphicData uri="http://schemas.openxmlformats.org/drawingml/2006/table">
            <a:tbl>
              <a:tblPr firstRow="1" firstCol="1" bandRow="1"/>
              <a:tblGrid>
                <a:gridCol w="7206722">
                  <a:extLst>
                    <a:ext uri="{9D8B030D-6E8A-4147-A177-3AD203B41FA5}">
                      <a16:colId xmlns:a16="http://schemas.microsoft.com/office/drawing/2014/main" val="1313258182"/>
                    </a:ext>
                  </a:extLst>
                </a:gridCol>
                <a:gridCol w="1029728">
                  <a:extLst>
                    <a:ext uri="{9D8B030D-6E8A-4147-A177-3AD203B41FA5}">
                      <a16:colId xmlns:a16="http://schemas.microsoft.com/office/drawing/2014/main" val="655187356"/>
                    </a:ext>
                  </a:extLst>
                </a:gridCol>
                <a:gridCol w="1759973">
                  <a:extLst>
                    <a:ext uri="{9D8B030D-6E8A-4147-A177-3AD203B41FA5}">
                      <a16:colId xmlns:a16="http://schemas.microsoft.com/office/drawing/2014/main" val="4114312035"/>
                    </a:ext>
                  </a:extLst>
                </a:gridCol>
              </a:tblGrid>
              <a:tr h="263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Terms of Reference / Deliverable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Due end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Progress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839308"/>
                  </a:ext>
                </a:extLst>
              </a:tr>
              <a:tr h="514529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Identify, quantify and prioritise gaps in our knowledge, and prepare an action plan to reduce these gaps by reviewing available information on mesopelagic respiration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999407"/>
                  </a:ext>
                </a:extLst>
              </a:tr>
              <a:tr h="5581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D1. An action plan to identify gaps in knowledge and propose ways to address those gaps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011695"/>
                  </a:ext>
                </a:extLst>
              </a:tr>
              <a:tr h="4896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D2. A position paper, based on the plan, highlighting the importance of reliable estimates of mesopelagic respiration, and suggesting priority research questions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2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744368"/>
                  </a:ext>
                </a:extLst>
              </a:tr>
              <a:tr h="26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D3. A model intercomparison / data sensitivity paper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43802"/>
                  </a:ext>
                </a:extLst>
              </a:tr>
              <a:tr h="489619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 a global dataset of mesopelagic respiration estimates, derived from the range of ecological and biogeochemical techniques available, in order to create a resource for validation of biogeochemical models including Earth System Models used for climate projection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919624"/>
                  </a:ext>
                </a:extLst>
              </a:tr>
              <a:tr h="365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D4. A global dataset, linked to international marine data hubs, for use by modellers, launched at a Town Hall meeting at an international conference such as Ocean Sciences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GB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095352"/>
                  </a:ext>
                </a:extLst>
              </a:tr>
              <a:tr h="26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D5. A data paper in Earth System Science Data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171848"/>
                  </a:ext>
                </a:extLst>
              </a:tr>
              <a:tr h="627277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Produce a best practice manual of techniques and approaches to determine mesopelagic respiration, and make recommendations as to which is the most appropriate method or combination of methods for a particular application, including best practice on how to reconcile approaches across time and space scales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735373"/>
                  </a:ext>
                </a:extLst>
              </a:tr>
              <a:tr h="267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D7. A best practice manual for ecological and biogeochemical methods used to derive mesopelagic respiration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434586"/>
                  </a:ext>
                </a:extLst>
              </a:tr>
              <a:tr h="249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D8. A method intercomparison paper and dataset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540124"/>
                  </a:ext>
                </a:extLst>
              </a:tr>
              <a:tr h="30280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Build capacity, share knowledge and transfer technical skills, particularly to scientists in developing nations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506172"/>
                  </a:ext>
                </a:extLst>
              </a:tr>
              <a:tr h="249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Mentoring scheme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1693907"/>
                  </a:ext>
                </a:extLst>
              </a:tr>
              <a:tr h="26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D9. A training course on model and observational approaches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31392"/>
                  </a:ext>
                </a:extLst>
              </a:tr>
              <a:tr h="249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D10. Online training materials - lectures and practical demonstrations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3816" marR="63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116955"/>
                  </a:ext>
                </a:extLst>
              </a:tr>
            </a:tbl>
          </a:graphicData>
        </a:graphic>
      </p:graphicFrame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3C8C48F-6592-472C-A379-CB9982FDADAC}"/>
              </a:ext>
            </a:extLst>
          </p:cNvPr>
          <p:cNvCxnSpPr/>
          <p:nvPr/>
        </p:nvCxnSpPr>
        <p:spPr>
          <a:xfrm>
            <a:off x="0" y="545284"/>
            <a:ext cx="1219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84E03FE-2DF4-4C0E-AC1B-763956D72F5E}"/>
              </a:ext>
            </a:extLst>
          </p:cNvPr>
          <p:cNvSpPr/>
          <p:nvPr/>
        </p:nvSpPr>
        <p:spPr>
          <a:xfrm>
            <a:off x="275868" y="37785"/>
            <a:ext cx="11284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on deliverables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45A4613-F2FD-41DF-BBD6-454A25998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244" y="1427771"/>
            <a:ext cx="428583" cy="459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9A8D53-0D26-4BEA-B195-D758AFF9A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379" y="5262449"/>
            <a:ext cx="42675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5C9A50-59B4-41EA-A8D9-47FEA66135C5}"/>
              </a:ext>
            </a:extLst>
          </p:cNvPr>
          <p:cNvSpPr/>
          <p:nvPr/>
        </p:nvSpPr>
        <p:spPr>
          <a:xfrm>
            <a:off x="275868" y="688620"/>
            <a:ext cx="9304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2023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hold a method intercomparison workshop and training course (D9)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University of Las Palmas de Gran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Canaria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order to progress the method intercomparison paper and dataset (D8), the best practice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manual (D7) and the online training materials (D10).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3C8C48F-6592-472C-A379-CB9982FDADAC}"/>
              </a:ext>
            </a:extLst>
          </p:cNvPr>
          <p:cNvCxnSpPr/>
          <p:nvPr/>
        </p:nvCxnSpPr>
        <p:spPr>
          <a:xfrm>
            <a:off x="0" y="545284"/>
            <a:ext cx="1219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229660-29F5-4E58-8489-6F8645265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219" y="0"/>
            <a:ext cx="1902117" cy="10425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6FC24E-13F9-43F2-A1CF-FB5BD87AEBA9}"/>
              </a:ext>
            </a:extLst>
          </p:cNvPr>
          <p:cNvSpPr/>
          <p:nvPr/>
        </p:nvSpPr>
        <p:spPr>
          <a:xfrm>
            <a:off x="275868" y="37785"/>
            <a:ext cx="11284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for 2023 (year 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845B9C-7277-4B31-A59F-B65B824DF93F}"/>
              </a:ext>
            </a:extLst>
          </p:cNvPr>
          <p:cNvSpPr txBox="1"/>
          <p:nvPr/>
        </p:nvSpPr>
        <p:spPr>
          <a:xfrm>
            <a:off x="275867" y="2965773"/>
            <a:ext cx="2755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Training course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1EF2A-7E82-4E2E-9062-FCCB08C00858}"/>
              </a:ext>
            </a:extLst>
          </p:cNvPr>
          <p:cNvSpPr txBox="1"/>
          <p:nvPr/>
        </p:nvSpPr>
        <p:spPr>
          <a:xfrm>
            <a:off x="275867" y="3665621"/>
            <a:ext cx="5899437" cy="273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 hands-on experience in state-of-the-art methods to determine respiration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Raise awareness of the benefits and limitations of each method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 insight into how laboratory and shipboard data inform model algorithms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 hands-on training activities in how to compare model outputs to observations of respiration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, water&#10;&#10;Description automatically generated">
            <a:extLst>
              <a:ext uri="{FF2B5EF4-FFF2-40B4-BE49-F238E27FC236}">
                <a16:creationId xmlns:a16="http://schemas.microsoft.com/office/drawing/2014/main" id="{90059EB1-46B2-494A-A522-57974EA37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07963"/>
            <a:ext cx="5820130" cy="35321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105F01-796B-463D-9819-A504035902DA}"/>
              </a:ext>
            </a:extLst>
          </p:cNvPr>
          <p:cNvSpPr txBox="1"/>
          <p:nvPr/>
        </p:nvSpPr>
        <p:spPr>
          <a:xfrm>
            <a:off x="275867" y="2008934"/>
            <a:ext cx="11640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also submit the position (D2) and model intercomparison (D3) papers, progress the global dataset (D4), draft the data paper (D5) and start a second round of mentoring projects.</a:t>
            </a:r>
          </a:p>
        </p:txBody>
      </p:sp>
    </p:spTree>
    <p:extLst>
      <p:ext uri="{BB962C8B-B14F-4D97-AF65-F5344CB8AC3E}">
        <p14:creationId xmlns:p14="http://schemas.microsoft.com/office/powerpoint/2010/main" val="180196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3C8C48F-6592-472C-A379-CB9982FDADAC}"/>
              </a:ext>
            </a:extLst>
          </p:cNvPr>
          <p:cNvCxnSpPr/>
          <p:nvPr/>
        </p:nvCxnSpPr>
        <p:spPr>
          <a:xfrm>
            <a:off x="0" y="545284"/>
            <a:ext cx="1219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229660-29F5-4E58-8489-6F8645265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219" y="0"/>
            <a:ext cx="1902117" cy="10425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4A0B59-11CC-46AC-B765-2D0FC8D4AF58}"/>
              </a:ext>
            </a:extLst>
          </p:cNvPr>
          <p:cNvSpPr/>
          <p:nvPr/>
        </p:nvSpPr>
        <p:spPr>
          <a:xfrm>
            <a:off x="77764" y="2483906"/>
            <a:ext cx="121920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05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7200" b="1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  <a:r>
              <a:rPr lang="en-GB" sz="7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</a:t>
            </a:r>
            <a:endParaRPr lang="en-GB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08A6F-05BD-4A9A-98E4-2E0B77BAB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96" y="4214915"/>
            <a:ext cx="10699407" cy="2469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B7B6C-5FD0-4B66-9255-461B15F8B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67" y="190423"/>
            <a:ext cx="1682642" cy="99983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42D2930-5082-4FFE-8373-BF8F27A4134A}"/>
              </a:ext>
            </a:extLst>
          </p:cNvPr>
          <p:cNvGrpSpPr/>
          <p:nvPr/>
        </p:nvGrpSpPr>
        <p:grpSpPr>
          <a:xfrm>
            <a:off x="735406" y="1352133"/>
            <a:ext cx="10710297" cy="1525349"/>
            <a:chOff x="735406" y="1247124"/>
            <a:chExt cx="10710297" cy="15253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F23AFF-F213-4BC3-BEBC-9FF4407090FD}"/>
                </a:ext>
              </a:extLst>
            </p:cNvPr>
            <p:cNvGrpSpPr/>
            <p:nvPr/>
          </p:nvGrpSpPr>
          <p:grpSpPr>
            <a:xfrm>
              <a:off x="735406" y="1247124"/>
              <a:ext cx="10710297" cy="789347"/>
              <a:chOff x="200754" y="1214790"/>
              <a:chExt cx="10710297" cy="78934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E53038B-8DEB-4EC9-9E2C-3C82ACFEC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8950" t="29740" r="14128" b="47333"/>
              <a:stretch/>
            </p:blipFill>
            <p:spPr>
              <a:xfrm>
                <a:off x="200754" y="1263671"/>
                <a:ext cx="2719179" cy="71050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A2715D7-6F35-4201-AA60-D610FFD403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8830" t="41194" r="14060" b="34394"/>
              <a:stretch/>
            </p:blipFill>
            <p:spPr>
              <a:xfrm>
                <a:off x="2919933" y="1214790"/>
                <a:ext cx="2719180" cy="75125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96C8D0D-953D-43CD-8F36-CDF7A07286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70186"/>
              <a:stretch/>
            </p:blipFill>
            <p:spPr>
              <a:xfrm>
                <a:off x="8275082" y="1263671"/>
                <a:ext cx="2635969" cy="71050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146EFB5-7BA8-4ED1-9457-474ECB0B2A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8830" t="68673" r="14060" b="4868"/>
              <a:stretch/>
            </p:blipFill>
            <p:spPr>
              <a:xfrm>
                <a:off x="5639112" y="1214790"/>
                <a:ext cx="2635970" cy="789347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555ACC-1EBA-49E6-9339-F212FEAF5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950" t="52404" r="27669" b="22860"/>
            <a:stretch/>
          </p:blipFill>
          <p:spPr>
            <a:xfrm>
              <a:off x="746296" y="2005908"/>
              <a:ext cx="1351508" cy="76656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BD6798-E8A4-46F8-AFA6-BC5EF6F7D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000"/>
            <a:stretch/>
          </p:blipFill>
          <p:spPr>
            <a:xfrm>
              <a:off x="10086177" y="1998374"/>
              <a:ext cx="1359526" cy="768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682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737</Words>
  <Application>Microsoft Office PowerPoint</Application>
  <PresentationFormat>Widescreen</PresentationFormat>
  <Paragraphs>84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Robinson (ENV - Staff)</dc:creator>
  <cp:lastModifiedBy>Carol Robinson (ENV - Staff)</cp:lastModifiedBy>
  <cp:revision>93</cp:revision>
  <dcterms:created xsi:type="dcterms:W3CDTF">2020-11-22T19:33:35Z</dcterms:created>
  <dcterms:modified xsi:type="dcterms:W3CDTF">2022-09-30T19:32:21Z</dcterms:modified>
</cp:coreProperties>
</file>