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6"/>
  </p:notesMasterIdLst>
  <p:handoutMasterIdLst>
    <p:handoutMasterId r:id="rId7"/>
  </p:handoutMasterIdLst>
  <p:sldIdLst>
    <p:sldId id="274" r:id="rId2"/>
    <p:sldId id="313" r:id="rId3"/>
    <p:sldId id="332" r:id="rId4"/>
    <p:sldId id="317" r:id="rId5"/>
  </p:sldIdLst>
  <p:sldSz cx="9144000" cy="6858000" type="screen4x3"/>
  <p:notesSz cx="6799263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ather Benway" initials="" lastIdx="4" clrIdx="0"/>
  <p:cmAuthor id="1" name="David Turner" initials="DT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9900"/>
    <a:srgbClr val="006600"/>
    <a:srgbClr val="292929"/>
    <a:srgbClr val="000054"/>
    <a:srgbClr val="33333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62" autoAdjust="0"/>
    <p:restoredTop sz="92391" autoAdjust="0"/>
  </p:normalViewPr>
  <p:slideViewPr>
    <p:cSldViewPr>
      <p:cViewPr varScale="1">
        <p:scale>
          <a:sx n="126" d="100"/>
          <a:sy n="126" d="100"/>
        </p:scale>
        <p:origin x="6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870"/>
    </p:cViewPr>
  </p:sorterViewPr>
  <p:notesViewPr>
    <p:cSldViewPr>
      <p:cViewPr varScale="1">
        <p:scale>
          <a:sx n="46" d="100"/>
          <a:sy n="46" d="100"/>
        </p:scale>
        <p:origin x="1884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088" cy="497046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87" y="1"/>
            <a:ext cx="2947088" cy="497046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BFEEDEEA-3902-4A80-B534-2A05E3F01D79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67"/>
            <a:ext cx="2947088" cy="497046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87" y="9432767"/>
            <a:ext cx="2947088" cy="497046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9A3A73F0-C5B9-4CB1-A276-CCD60822C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165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088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71" tIns="48336" rIns="96671" bIns="48336" numCol="1" anchor="t" anchorCtr="0" compatLnSpc="1">
            <a:prstTxWarp prst="textNoShape">
              <a:avLst/>
            </a:prstTxWarp>
          </a:bodyPr>
          <a:lstStyle>
            <a:lvl1pPr defTabSz="966885" eaLnBrk="1" hangingPunct="1">
              <a:buClrTx/>
              <a:buSzTx/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587" y="1"/>
            <a:ext cx="2947088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71" tIns="48336" rIns="96671" bIns="48336" numCol="1" anchor="t" anchorCtr="0" compatLnSpc="1">
            <a:prstTxWarp prst="textNoShape">
              <a:avLst/>
            </a:prstTxWarp>
          </a:bodyPr>
          <a:lstStyle>
            <a:lvl1pPr algn="r" defTabSz="966885" eaLnBrk="1" hangingPunct="1">
              <a:buClrTx/>
              <a:buSzTx/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9" y="4716384"/>
            <a:ext cx="5440046" cy="4468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71" tIns="48336" rIns="96671" bIns="483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767"/>
            <a:ext cx="2947088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71" tIns="48336" rIns="96671" bIns="48336" numCol="1" anchor="b" anchorCtr="0" compatLnSpc="1">
            <a:prstTxWarp prst="textNoShape">
              <a:avLst/>
            </a:prstTxWarp>
          </a:bodyPr>
          <a:lstStyle>
            <a:lvl1pPr defTabSz="966885" eaLnBrk="1" hangingPunct="1">
              <a:buClrTx/>
              <a:buSzTx/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87" y="9432767"/>
            <a:ext cx="2947088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71" tIns="48336" rIns="96671" bIns="48336" numCol="1" anchor="b" anchorCtr="0" compatLnSpc="1">
            <a:prstTxWarp prst="textNoShape">
              <a:avLst/>
            </a:prstTxWarp>
          </a:bodyPr>
          <a:lstStyle>
            <a:lvl1pPr algn="r" defTabSz="966885" eaLnBrk="1" hangingPunct="1">
              <a:defRPr sz="1300" smtClean="0"/>
            </a:lvl1pPr>
          </a:lstStyle>
          <a:p>
            <a:pPr>
              <a:defRPr/>
            </a:pPr>
            <a:fld id="{6B8B37B5-460A-48C1-BEAF-C5574349A4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925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024" indent="-285779"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114" indent="-228623"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360" indent="-228623"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606" indent="-228623"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851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2097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343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589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21A156-475C-4AA6-BC43-D14F537B1D4D}" type="slidenum">
              <a:rPr lang="en-US" altLang="en-US" sz="1300"/>
              <a:pPr/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99171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885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3024" indent="-285779" defTabSz="966885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114" indent="-228623" defTabSz="966885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360" indent="-228623" defTabSz="966885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606" indent="-228623" defTabSz="966885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851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2097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343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589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5D036711-E57C-4BEA-B796-795158C28C13}" type="slidenum">
              <a:rPr lang="en-US" altLang="en-US" sz="130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011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024" indent="-285779"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114" indent="-228623"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360" indent="-228623"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606" indent="-228623"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851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2097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343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589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21A156-475C-4AA6-BC43-D14F537B1D4D}" type="slidenum">
              <a:rPr lang="en-US" altLang="en-US" sz="1300"/>
              <a:pPr/>
              <a:t>3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38426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024" indent="-285779"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114" indent="-228623"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360" indent="-228623"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606" indent="-228623" defTabSz="96688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851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2097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343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589" indent="-228623" defTabSz="96688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21A156-475C-4AA6-BC43-D14F537B1D4D}" type="slidenum">
              <a:rPr lang="en-US" altLang="en-US" sz="1300"/>
              <a:pPr/>
              <a:t>4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348580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45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45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WG145 meeting, 16 February 2020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5C737A-3268-4D66-8BD4-54679CEB1D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WG145 meeting, 16 February 2020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00C31-D572-4CC3-8CBB-B5AD0135DF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65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WG145 meeting, 16 February 2020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C6B99-EECF-424C-B91D-6343BE7BF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04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WG145 meeting, 16 February 2020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832D6-ACE1-4052-B7CF-A97C279C3E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89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WG145 meeting, 16 February 2020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CC49F-4DD7-465F-A984-AB3CAA3DCF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86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WG145 meeting, 16 February 2020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95195-3617-4808-A73F-0B1179A14B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35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WG145 meeting, 16 February 2020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E06D5-3510-42E5-951D-20C8ABBB8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4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WG145 meeting, 16 February 2020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6D3B-849E-491A-A788-6363B8514E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26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WG145 meeting, 16 February 2020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0EE8-A49D-496E-8C8E-669C4CAA9F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41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WG145 meeting, 16 February 2020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DAE86-0A14-4E60-AB2E-7A365D95B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1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WG145 meeting, 16 February 2020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B1299-382F-4087-8A92-B998213E7B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5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5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WG145 meeting, 16 February 2020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A44E1D8-B56F-4DFB-BAD5-690C18DDE4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35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458200" cy="1295400"/>
          </a:xfrm>
          <a:ln>
            <a:noFill/>
          </a:ln>
        </p:spPr>
        <p:txBody>
          <a:bodyPr/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Vision: 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marine science community will have free access to fully documented, state of the art, user-friendly software for chemical speciation calculations, including uncertainty estimates.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86844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</a:rPr>
              <a:t>WG145: Presentation to SCOR, </a:t>
            </a:r>
            <a:r>
              <a:rPr lang="sv-SE" sz="1600" b="1" dirty="0" err="1">
                <a:solidFill>
                  <a:schemeClr val="bg1"/>
                </a:solidFill>
              </a:rPr>
              <a:t>October</a:t>
            </a:r>
            <a:r>
              <a:rPr lang="sv-SE" sz="1600" b="1" dirty="0">
                <a:solidFill>
                  <a:schemeClr val="bg1"/>
                </a:solidFill>
              </a:rPr>
              <a:t> 2022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074855"/>
            <a:ext cx="8305800" cy="2369880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/>
              <a:t>Work towards this vision involves:</a:t>
            </a:r>
          </a:p>
          <a:p>
            <a:pPr marL="342900" indent="-34290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Communication</a:t>
            </a:r>
            <a:r>
              <a:rPr lang="en-GB" sz="1800" dirty="0"/>
              <a:t> with the marine science community (OSM events, publications, user surveys, web site)</a:t>
            </a:r>
          </a:p>
          <a:p>
            <a:pPr marL="342900" indent="-34290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Code development</a:t>
            </a:r>
          </a:p>
          <a:p>
            <a:pPr marL="342900" indent="-34290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Documentation</a:t>
            </a:r>
            <a:r>
              <a:rPr lang="en-GB" sz="1800" dirty="0"/>
              <a:t> of models for seawater, and pH buffers in artificial seawater, identifying the source data for all coefficients</a:t>
            </a:r>
          </a:p>
          <a:p>
            <a:pPr marL="342900" indent="-342900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Model improvement </a:t>
            </a:r>
            <a:r>
              <a:rPr lang="en-GB" sz="1800" dirty="0"/>
              <a:t>from </a:t>
            </a:r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new measurements </a:t>
            </a:r>
            <a:r>
              <a:rPr lang="en-GB" sz="1800" dirty="0"/>
              <a:t>of key interactions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6317" y="0"/>
            <a:ext cx="1251286" cy="7377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63144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MARCHEMSPEC: Chemical Speciation Modelling in Seawater to Meet 21st Century Needs</a:t>
            </a:r>
          </a:p>
        </p:txBody>
      </p:sp>
    </p:spTree>
    <p:extLst>
      <p:ext uri="{BB962C8B-B14F-4D97-AF65-F5344CB8AC3E}">
        <p14:creationId xmlns:p14="http://schemas.microsoft.com/office/powerpoint/2010/main" val="379694928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017514" y="3216874"/>
            <a:ext cx="5961544" cy="553998"/>
            <a:chOff x="4286059" y="3678556"/>
            <a:chExt cx="4296200" cy="346767"/>
          </a:xfrm>
          <a:solidFill>
            <a:srgbClr val="FDF5E6"/>
          </a:solidFill>
        </p:grpSpPr>
        <p:cxnSp>
          <p:nvCxnSpPr>
            <p:cNvPr id="35" name="Straight Connector 34"/>
            <p:cNvCxnSpPr/>
            <p:nvPr/>
          </p:nvCxnSpPr>
          <p:spPr bwMode="auto">
            <a:xfrm flipV="1">
              <a:off x="4286059" y="3859029"/>
              <a:ext cx="4296200" cy="1801"/>
            </a:xfrm>
            <a:prstGeom prst="line">
              <a:avLst/>
            </a:prstGeom>
            <a:grpFill/>
            <a:ln w="44450" cap="flat" cmpd="sng" algn="ctr">
              <a:solidFill>
                <a:srgbClr val="00B050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Box 13"/>
            <p:cNvSpPr txBox="1">
              <a:spLocks noChangeArrowheads="1"/>
            </p:cNvSpPr>
            <p:nvPr/>
          </p:nvSpPr>
          <p:spPr bwMode="auto">
            <a:xfrm>
              <a:off x="4660380" y="3678556"/>
              <a:ext cx="3482772" cy="3467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>
                <a:spcBef>
                  <a:spcPct val="0"/>
                </a:spcBef>
                <a:buClrTx/>
                <a:buSzTx/>
                <a:buNone/>
                <a:defRPr/>
              </a:pPr>
              <a:r>
                <a:rPr kumimoji="0" lang="en-GB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NERC/NSF</a:t>
              </a:r>
              <a:r>
                <a:rPr kumimoji="0" lang="en-GB" altLang="en-US" sz="1500" b="1" i="0" u="none" strike="noStrike" kern="120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project</a:t>
              </a:r>
              <a:r>
                <a:rPr lang="en-GB" altLang="en-US" sz="1500" b="1" dirty="0">
                  <a:solidFill>
                    <a:srgbClr val="000000"/>
                  </a:solidFill>
                </a:rPr>
                <a:t>: </a:t>
              </a:r>
              <a:r>
                <a:rPr lang="en-GB" altLang="en-US" sz="1500" dirty="0">
                  <a:solidFill>
                    <a:srgbClr val="000000"/>
                  </a:solidFill>
                </a:rPr>
                <a:t>code development, and  measurements </a:t>
              </a:r>
              <a:r>
                <a:rPr kumimoji="0" lang="en-GB" altLang="en-US" sz="1500" b="0" i="0" u="none" strike="noStrike" kern="120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at </a:t>
              </a:r>
              <a:r>
                <a:rPr kumimoji="0" lang="en-GB" altLang="en-US" sz="1500" b="1" i="0" u="none" strike="noStrike" kern="1200" cap="none" spc="0" normalizeH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</a:rPr>
                <a:t>NIST</a:t>
              </a:r>
              <a:endParaRPr kumimoji="0" lang="en-GB" altLang="en-US" sz="15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85800" y="86844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</a:rPr>
              <a:t>WG145: Presentation to SCOR, </a:t>
            </a:r>
            <a:r>
              <a:rPr lang="sv-SE" sz="1600" b="1" dirty="0" err="1">
                <a:solidFill>
                  <a:schemeClr val="bg1"/>
                </a:solidFill>
              </a:rPr>
              <a:t>October</a:t>
            </a:r>
            <a:r>
              <a:rPr lang="sv-SE" sz="1600" b="1" dirty="0">
                <a:solidFill>
                  <a:schemeClr val="bg1"/>
                </a:solidFill>
              </a:rPr>
              <a:t> 2022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04" name="TextBox 13"/>
          <p:cNvSpPr txBox="1">
            <a:spLocks noChangeArrowheads="1"/>
          </p:cNvSpPr>
          <p:nvPr/>
        </p:nvSpPr>
        <p:spPr bwMode="auto">
          <a:xfrm>
            <a:off x="7460354" y="837306"/>
            <a:ext cx="1532701" cy="646331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SOFTWARE RELEASE</a:t>
            </a:r>
          </a:p>
        </p:txBody>
      </p:sp>
      <p:cxnSp>
        <p:nvCxnSpPr>
          <p:cNvPr id="105" name="Straight Arrow Connector 104"/>
          <p:cNvCxnSpPr/>
          <p:nvPr/>
        </p:nvCxnSpPr>
        <p:spPr bwMode="auto">
          <a:xfrm flipH="1">
            <a:off x="8741504" y="1498319"/>
            <a:ext cx="5906" cy="518752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" name="Group 12"/>
          <p:cNvGrpSpPr/>
          <p:nvPr/>
        </p:nvGrpSpPr>
        <p:grpSpPr>
          <a:xfrm>
            <a:off x="45250" y="1248195"/>
            <a:ext cx="8933808" cy="1834674"/>
            <a:chOff x="52496" y="858639"/>
            <a:chExt cx="8933808" cy="1834674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>
              <a:off x="444495" y="1300133"/>
              <a:ext cx="2949" cy="465017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Arrow Connector 76"/>
            <p:cNvCxnSpPr/>
            <p:nvPr/>
          </p:nvCxnSpPr>
          <p:spPr bwMode="auto">
            <a:xfrm>
              <a:off x="1593829" y="1294260"/>
              <a:ext cx="2949" cy="465017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Arrow Connector 77"/>
            <p:cNvCxnSpPr/>
            <p:nvPr/>
          </p:nvCxnSpPr>
          <p:spPr bwMode="auto">
            <a:xfrm>
              <a:off x="3732087" y="1294260"/>
              <a:ext cx="2949" cy="465017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Arrow Connector 49"/>
            <p:cNvCxnSpPr/>
            <p:nvPr/>
          </p:nvCxnSpPr>
          <p:spPr bwMode="auto">
            <a:xfrm flipV="1">
              <a:off x="226641" y="1773772"/>
              <a:ext cx="8759663" cy="13340"/>
            </a:xfrm>
            <a:prstGeom prst="straightConnector1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6" name="TextBox 65"/>
            <p:cNvSpPr txBox="1"/>
            <p:nvPr/>
          </p:nvSpPr>
          <p:spPr>
            <a:xfrm>
              <a:off x="76200" y="869502"/>
              <a:ext cx="783414" cy="46166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Meeting no. 1</a:t>
              </a:r>
              <a:endPara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52496" y="1815607"/>
              <a:ext cx="929974" cy="877706"/>
              <a:chOff x="52496" y="1834844"/>
              <a:chExt cx="1069130" cy="877706"/>
            </a:xfrm>
          </p:grpSpPr>
          <p:sp>
            <p:nvSpPr>
              <p:cNvPr id="80" name="TextBox 13"/>
              <p:cNvSpPr txBox="1">
                <a:spLocks noChangeArrowheads="1"/>
              </p:cNvSpPr>
              <p:nvPr/>
            </p:nvSpPr>
            <p:spPr bwMode="auto">
              <a:xfrm>
                <a:off x="52496" y="1973886"/>
                <a:ext cx="1069130" cy="73866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accent5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Survey</a:t>
                </a:r>
                <a:r>
                  <a:rPr kumimoji="0" lang="en-GB" altLang="en-US" sz="1400" b="0" i="0" u="none" strike="noStrike" kern="1200" cap="none" spc="0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 of user needs, </a:t>
                </a:r>
                <a:endParaRPr kumimoji="0" lang="en-GB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25612" name="Trapezoid 25611"/>
              <p:cNvSpPr/>
              <p:nvPr/>
            </p:nvSpPr>
            <p:spPr bwMode="auto">
              <a:xfrm>
                <a:off x="261848" y="1834844"/>
                <a:ext cx="736347" cy="124547"/>
              </a:xfrm>
              <a:prstGeom prst="trapezoid">
                <a:avLst/>
              </a:prstGeom>
              <a:solidFill>
                <a:schemeClr val="accent5">
                  <a:lumMod val="50000"/>
                </a:schemeClr>
              </a:solidFill>
              <a:ln w="3175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None/>
                  <a:tabLst/>
                </a:pPr>
                <a:endParaRPr kumimoji="0" lang="en-GB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1150246" y="1798029"/>
              <a:ext cx="1066800" cy="887571"/>
              <a:chOff x="1870596" y="2333958"/>
              <a:chExt cx="1066800" cy="887571"/>
            </a:xfrm>
          </p:grpSpPr>
          <p:sp>
            <p:nvSpPr>
              <p:cNvPr id="99" name="TextBox 13"/>
              <p:cNvSpPr txBox="1">
                <a:spLocks noChangeArrowheads="1"/>
              </p:cNvSpPr>
              <p:nvPr/>
            </p:nvSpPr>
            <p:spPr bwMode="auto">
              <a:xfrm>
                <a:off x="1870596" y="2482865"/>
                <a:ext cx="1066800" cy="73866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accent5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OSM town hall, user survey</a:t>
                </a:r>
              </a:p>
            </p:txBody>
          </p:sp>
          <p:sp>
            <p:nvSpPr>
              <p:cNvPr id="100" name="Trapezoid 99"/>
              <p:cNvSpPr/>
              <p:nvPr/>
            </p:nvSpPr>
            <p:spPr bwMode="auto">
              <a:xfrm>
                <a:off x="2038693" y="2333958"/>
                <a:ext cx="736347" cy="124547"/>
              </a:xfrm>
              <a:prstGeom prst="trapezoid">
                <a:avLst/>
              </a:prstGeom>
              <a:solidFill>
                <a:schemeClr val="accent5">
                  <a:lumMod val="50000"/>
                </a:schemeClr>
              </a:solidFill>
              <a:ln w="3175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None/>
                  <a:tabLst/>
                </a:pPr>
                <a:endParaRPr kumimoji="0" lang="en-GB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3146848" y="1818050"/>
              <a:ext cx="1279998" cy="868036"/>
              <a:chOff x="4764471" y="2349063"/>
              <a:chExt cx="1279998" cy="868036"/>
            </a:xfrm>
          </p:grpSpPr>
          <p:sp>
            <p:nvSpPr>
              <p:cNvPr id="101" name="TextBox 13"/>
              <p:cNvSpPr txBox="1">
                <a:spLocks noChangeArrowheads="1"/>
              </p:cNvSpPr>
              <p:nvPr/>
            </p:nvSpPr>
            <p:spPr bwMode="auto">
              <a:xfrm>
                <a:off x="4764471" y="2478435"/>
                <a:ext cx="1279998" cy="73866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accent5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Project plan, expanded collaboration</a:t>
                </a:r>
              </a:p>
            </p:txBody>
          </p:sp>
          <p:sp>
            <p:nvSpPr>
              <p:cNvPr id="102" name="Trapezoid 101"/>
              <p:cNvSpPr/>
              <p:nvPr/>
            </p:nvSpPr>
            <p:spPr bwMode="auto">
              <a:xfrm>
                <a:off x="5020379" y="2349063"/>
                <a:ext cx="736347" cy="105713"/>
              </a:xfrm>
              <a:prstGeom prst="trapezoid">
                <a:avLst/>
              </a:prstGeom>
              <a:solidFill>
                <a:schemeClr val="accent5">
                  <a:lumMod val="50000"/>
                </a:schemeClr>
              </a:solidFill>
              <a:ln w="3175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None/>
                  <a:tabLst/>
                </a:pPr>
                <a:endParaRPr kumimoji="0" lang="en-GB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089190" y="1811799"/>
              <a:ext cx="1547456" cy="866181"/>
              <a:chOff x="7620000" y="1804545"/>
              <a:chExt cx="1547456" cy="866181"/>
            </a:xfrm>
          </p:grpSpPr>
          <p:sp>
            <p:nvSpPr>
              <p:cNvPr id="114" name="Trapezoid 113"/>
              <p:cNvSpPr/>
              <p:nvPr/>
            </p:nvSpPr>
            <p:spPr bwMode="auto">
              <a:xfrm>
                <a:off x="8019670" y="1804545"/>
                <a:ext cx="736347" cy="132886"/>
              </a:xfrm>
              <a:prstGeom prst="trapezoid">
                <a:avLst/>
              </a:prstGeom>
              <a:solidFill>
                <a:schemeClr val="accent5">
                  <a:lumMod val="50000"/>
                </a:schemeClr>
              </a:solidFill>
              <a:ln w="3175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None/>
                  <a:tabLst/>
                </a:pPr>
                <a:endParaRPr kumimoji="0" lang="en-GB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3" name="TextBox 13"/>
              <p:cNvSpPr txBox="1">
                <a:spLocks noChangeArrowheads="1"/>
              </p:cNvSpPr>
              <p:nvPr/>
            </p:nvSpPr>
            <p:spPr bwMode="auto">
              <a:xfrm>
                <a:off x="7620000" y="1932062"/>
                <a:ext cx="1547456" cy="73866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accent5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0" i="0" u="none" strike="noStrike" kern="1200" cap="none" spc="0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Draft modelling software on web, OSM event</a:t>
                </a:r>
                <a:endParaRPr kumimoji="0" lang="en-GB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1295400" y="858639"/>
              <a:ext cx="783414" cy="46166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Meeting no. 2</a:t>
              </a:r>
              <a:endPara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352800" y="859889"/>
              <a:ext cx="783414" cy="46166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Meeting no. 3</a:t>
              </a:r>
              <a:endPara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410200" y="869503"/>
              <a:ext cx="783414" cy="46166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Meeting no. 4</a:t>
              </a:r>
              <a:endPara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7275569" y="1808101"/>
              <a:ext cx="1189876" cy="859302"/>
              <a:chOff x="2283122" y="2333958"/>
              <a:chExt cx="1021333" cy="1001985"/>
            </a:xfrm>
          </p:grpSpPr>
          <p:sp>
            <p:nvSpPr>
              <p:cNvPr id="84" name="TextBox 13"/>
              <p:cNvSpPr txBox="1">
                <a:spLocks noChangeArrowheads="1"/>
              </p:cNvSpPr>
              <p:nvPr/>
            </p:nvSpPr>
            <p:spPr bwMode="auto">
              <a:xfrm>
                <a:off x="2283122" y="2474629"/>
                <a:ext cx="1021333" cy="86131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accent5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rPr>
                  <a:t>Add trace metals to the model</a:t>
                </a:r>
              </a:p>
            </p:txBody>
          </p:sp>
          <p:sp>
            <p:nvSpPr>
              <p:cNvPr id="85" name="Trapezoid 84"/>
              <p:cNvSpPr/>
              <p:nvPr/>
            </p:nvSpPr>
            <p:spPr bwMode="auto">
              <a:xfrm>
                <a:off x="2454172" y="2333958"/>
                <a:ext cx="736347" cy="124546"/>
              </a:xfrm>
              <a:prstGeom prst="trapezoid">
                <a:avLst/>
              </a:prstGeom>
              <a:solidFill>
                <a:schemeClr val="accent5">
                  <a:lumMod val="50000"/>
                </a:schemeClr>
              </a:solidFill>
              <a:ln w="31750" cap="flat" cmpd="sng" algn="ctr">
                <a:solidFill>
                  <a:schemeClr val="accent5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None/>
                  <a:tabLst/>
                </a:pPr>
                <a:endParaRPr kumimoji="0" lang="en-GB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45291" y="1366261"/>
              <a:ext cx="477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2015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663303" y="1377203"/>
              <a:ext cx="477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2016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999552" y="1371600"/>
              <a:ext cx="477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2020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58926" y="1371600"/>
              <a:ext cx="477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2019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226641" y="1560451"/>
              <a:ext cx="126" cy="240268"/>
            </a:xfrm>
            <a:prstGeom prst="lin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TextBox 40"/>
            <p:cNvSpPr txBox="1"/>
            <p:nvPr/>
          </p:nvSpPr>
          <p:spPr>
            <a:xfrm>
              <a:off x="3852581" y="1368139"/>
              <a:ext cx="477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2018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711476" y="1377203"/>
              <a:ext cx="477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2017</a:t>
              </a: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1393024" y="1550927"/>
              <a:ext cx="126" cy="240268"/>
            </a:xfrm>
            <a:prstGeom prst="lin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451056" y="1560451"/>
              <a:ext cx="126" cy="240268"/>
            </a:xfrm>
            <a:prstGeom prst="lin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3550976" y="1546844"/>
              <a:ext cx="126" cy="240268"/>
            </a:xfrm>
            <a:prstGeom prst="lin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4613251" y="1524882"/>
              <a:ext cx="126" cy="240268"/>
            </a:xfrm>
            <a:prstGeom prst="lin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5675399" y="1542082"/>
              <a:ext cx="126" cy="240268"/>
            </a:xfrm>
            <a:prstGeom prst="lin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Arrow Connector 78"/>
            <p:cNvCxnSpPr>
              <a:stCxn id="81" idx="2"/>
            </p:cNvCxnSpPr>
            <p:nvPr/>
          </p:nvCxnSpPr>
          <p:spPr bwMode="auto">
            <a:xfrm>
              <a:off x="5801907" y="1331168"/>
              <a:ext cx="9775" cy="469551"/>
            </a:xfrm>
            <a:prstGeom prst="straightConnector1">
              <a:avLst/>
            </a:prstGeom>
            <a:noFill/>
            <a:ln w="44450" cap="flat" cmpd="sng" algn="ctr">
              <a:solidFill>
                <a:schemeClr val="tx1"/>
              </a:solidFill>
              <a:prstDash val="solid"/>
              <a:round/>
              <a:headEnd type="none" w="med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Straight Connector 72"/>
            <p:cNvCxnSpPr/>
            <p:nvPr/>
          </p:nvCxnSpPr>
          <p:spPr bwMode="auto">
            <a:xfrm>
              <a:off x="6826055" y="1513910"/>
              <a:ext cx="126" cy="240268"/>
            </a:xfrm>
            <a:prstGeom prst="lin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7885254" y="1512332"/>
              <a:ext cx="126" cy="240268"/>
            </a:xfrm>
            <a:prstGeom prst="lin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7" name="TextBox 86"/>
            <p:cNvSpPr txBox="1"/>
            <p:nvPr/>
          </p:nvSpPr>
          <p:spPr>
            <a:xfrm>
              <a:off x="6983937" y="1362372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2021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999321" y="1361707"/>
              <a:ext cx="7553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2022</a:t>
              </a: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61981" y="4495800"/>
            <a:ext cx="8688048" cy="2226250"/>
          </a:xfrm>
          <a:prstGeom prst="rect">
            <a:avLst/>
          </a:prstGeom>
          <a:solidFill>
            <a:schemeClr val="bg1"/>
          </a:solidFill>
          <a:ln w="22225"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800" b="1" dirty="0"/>
              <a:t>Current status: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Communication: </a:t>
            </a:r>
            <a:r>
              <a:rPr lang="en-US" sz="1300" dirty="0"/>
              <a:t>presentations in 2022 at OSM; Oceans in a High CO</a:t>
            </a:r>
            <a:r>
              <a:rPr lang="en-US" sz="1300" baseline="-25000" dirty="0"/>
              <a:t>2</a:t>
            </a:r>
            <a:r>
              <a:rPr lang="en-US" sz="1300" dirty="0"/>
              <a:t> World; BIPM metrology workshop: updates distributed via our website and emails. We plan an in-person Workshop on the use of the model at Woods Hole in June 2023 (coinciding with the Ocean Carbon and Biogeochemistry Summer Workshop)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Code development: </a:t>
            </a:r>
            <a:r>
              <a:rPr lang="en-US" sz="1300" dirty="0"/>
              <a:t>in progress for late 2022/early 2023 initial release.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Documentation: </a:t>
            </a:r>
            <a:r>
              <a:rPr lang="en-US" sz="1300" dirty="0"/>
              <a:t>complete for pH buffer in artificial seawater, standard seawater and GEOTRACES core elements.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New measurements:</a:t>
            </a:r>
            <a:r>
              <a:rPr lang="en-US" sz="1400" dirty="0"/>
              <a:t> </a:t>
            </a:r>
            <a:r>
              <a:rPr lang="en-US" sz="1300" dirty="0"/>
              <a:t>contributions from multiple institutions received, and ongoing.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Model improvement: </a:t>
            </a:r>
            <a:r>
              <a:rPr lang="en-GB" sz="1300" dirty="0"/>
              <a:t>work on uncertainties, and identifying key systems for study, at UEA</a:t>
            </a:r>
            <a:endParaRPr lang="en-US" sz="1300" dirty="0"/>
          </a:p>
        </p:txBody>
      </p:sp>
      <p:sp>
        <p:nvSpPr>
          <p:cNvPr id="18" name="TextBox 17"/>
          <p:cNvSpPr txBox="1"/>
          <p:nvPr/>
        </p:nvSpPr>
        <p:spPr>
          <a:xfrm>
            <a:off x="1015493" y="3877962"/>
            <a:ext cx="7343853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b="1" dirty="0"/>
              <a:t>Other measurements : </a:t>
            </a:r>
            <a:r>
              <a:rPr lang="en-GB" sz="1500" b="1" dirty="0">
                <a:solidFill>
                  <a:schemeClr val="accent5">
                    <a:lumMod val="50000"/>
                  </a:schemeClr>
                </a:solidFill>
              </a:rPr>
              <a:t>GEOMAR</a:t>
            </a:r>
            <a:r>
              <a:rPr lang="en-GB" sz="1500" dirty="0"/>
              <a:t> – complete;  </a:t>
            </a:r>
            <a:r>
              <a:rPr lang="en-GB" sz="1500" b="1" dirty="0">
                <a:solidFill>
                  <a:schemeClr val="accent5">
                    <a:lumMod val="50000"/>
                  </a:schemeClr>
                </a:solidFill>
              </a:rPr>
              <a:t>NMIJ</a:t>
            </a:r>
            <a:r>
              <a:rPr lang="en-GB" sz="1500" dirty="0"/>
              <a:t> – complete; </a:t>
            </a:r>
            <a:r>
              <a:rPr lang="en-GB" sz="1500" b="1" dirty="0">
                <a:solidFill>
                  <a:schemeClr val="accent5">
                    <a:lumMod val="50000"/>
                  </a:schemeClr>
                </a:solidFill>
              </a:rPr>
              <a:t>University of Bristol </a:t>
            </a:r>
            <a:r>
              <a:rPr lang="en-GB" sz="1500" dirty="0"/>
              <a:t>– complete; </a:t>
            </a:r>
            <a:r>
              <a:rPr lang="en-GB" sz="1500" b="1" dirty="0">
                <a:solidFill>
                  <a:schemeClr val="accent5">
                    <a:lumMod val="50000"/>
                  </a:schemeClr>
                </a:solidFill>
              </a:rPr>
              <a:t>City University of Hong Kong </a:t>
            </a:r>
            <a:r>
              <a:rPr lang="en-GB" sz="1500" dirty="0"/>
              <a:t>– complete; </a:t>
            </a:r>
            <a:r>
              <a:rPr lang="en-GB" sz="1500" b="1" dirty="0">
                <a:solidFill>
                  <a:schemeClr val="accent5">
                    <a:lumMod val="50000"/>
                  </a:schemeClr>
                </a:solidFill>
              </a:rPr>
              <a:t>PTB</a:t>
            </a:r>
            <a:r>
              <a:rPr lang="en-GB" sz="1500" dirty="0"/>
              <a:t> – complete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6317" y="0"/>
            <a:ext cx="1251286" cy="737761"/>
          </a:xfrm>
          <a:prstGeom prst="rect">
            <a:avLst/>
          </a:prstGeom>
        </p:spPr>
      </p:pic>
      <p:sp>
        <p:nvSpPr>
          <p:cNvPr id="136" name="TextBox 135"/>
          <p:cNvSpPr txBox="1"/>
          <p:nvPr/>
        </p:nvSpPr>
        <p:spPr>
          <a:xfrm>
            <a:off x="6684104" y="1246372"/>
            <a:ext cx="742168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Meeting no. 5</a:t>
            </a: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rgbClr val="00007D">
                  <a:lumMod val="60000"/>
                  <a:lumOff val="4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178" name="Straight Arrow Connector 177"/>
          <p:cNvCxnSpPr/>
          <p:nvPr/>
        </p:nvCxnSpPr>
        <p:spPr bwMode="auto">
          <a:xfrm flipH="1">
            <a:off x="7229225" y="1708037"/>
            <a:ext cx="9775" cy="468692"/>
          </a:xfrm>
          <a:prstGeom prst="straightConnector1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lg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563584" y="530865"/>
            <a:ext cx="1734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err="1">
                <a:solidFill>
                  <a:schemeClr val="accent1">
                    <a:lumMod val="50000"/>
                  </a:schemeClr>
                </a:solidFill>
              </a:rPr>
              <a:t>Timeline</a:t>
            </a:r>
            <a:r>
              <a:rPr lang="sv-SE" sz="2800" b="1" dirty="0"/>
              <a:t>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18459435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615" y="553204"/>
            <a:ext cx="6575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err="1">
                <a:solidFill>
                  <a:schemeClr val="accent1">
                    <a:lumMod val="50000"/>
                  </a:schemeClr>
                </a:solidFill>
              </a:rPr>
              <a:t>Completed</a:t>
            </a:r>
            <a:r>
              <a:rPr lang="sv-SE" sz="2800" b="1" dirty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sv-SE" sz="2800" b="1" dirty="0" err="1">
                <a:solidFill>
                  <a:schemeClr val="accent1">
                    <a:lumMod val="50000"/>
                  </a:schemeClr>
                </a:solidFill>
              </a:rPr>
              <a:t>planned</a:t>
            </a:r>
            <a:r>
              <a:rPr lang="sv-SE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sz="2800" b="1" dirty="0" err="1">
                <a:solidFill>
                  <a:schemeClr val="accent1">
                    <a:lumMod val="50000"/>
                  </a:schemeClr>
                </a:solidFill>
              </a:rPr>
              <a:t>publications</a:t>
            </a:r>
            <a:r>
              <a:rPr lang="sv-SE" sz="2800" b="1" dirty="0"/>
              <a:t> 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86844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</a:rPr>
              <a:t>WG145: Presentation to SCOR, </a:t>
            </a:r>
            <a:r>
              <a:rPr lang="sv-SE" sz="1600" b="1" dirty="0" err="1">
                <a:solidFill>
                  <a:schemeClr val="bg1"/>
                </a:solidFill>
              </a:rPr>
              <a:t>October</a:t>
            </a:r>
            <a:r>
              <a:rPr lang="sv-SE" sz="1600" b="1" dirty="0">
                <a:solidFill>
                  <a:schemeClr val="bg1"/>
                </a:solidFill>
              </a:rPr>
              <a:t> 2022</a:t>
            </a:r>
            <a:endParaRPr lang="en-GB" sz="16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6317" y="0"/>
            <a:ext cx="1251286" cy="7377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944" y="1091664"/>
            <a:ext cx="8410489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300" spc="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Published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300" spc="1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D.R. Turner, E.P. </a:t>
            </a:r>
            <a:r>
              <a:rPr lang="en-GB" sz="1300" spc="10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Achterberg,C</a:t>
            </a:r>
            <a:r>
              <a:rPr lang="en-GB" sz="1300" spc="1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-T.A. Chen, S.L. Clegg, V. </a:t>
            </a:r>
            <a:r>
              <a:rPr lang="en-GB" sz="1300" spc="10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Hatje</a:t>
            </a:r>
            <a:r>
              <a:rPr lang="en-GB" sz="1300" spc="1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, M.T. Maldonado, S. Sander, C.M.G. van den Berg and M. Wells (2016). </a:t>
            </a:r>
            <a:r>
              <a:rPr lang="en-GB" sz="1300" dirty="0">
                <a:latin typeface="+mn-lt"/>
              </a:rPr>
              <a:t>Towards a quality-controlled and accessible Pitzer model for seawater and related systems, </a:t>
            </a:r>
            <a:r>
              <a:rPr lang="en-GB" sz="1300" i="1" dirty="0">
                <a:latin typeface="+mn-lt"/>
              </a:rPr>
              <a:t>Frontiers in Marine Science</a:t>
            </a:r>
            <a:r>
              <a:rPr lang="en-GB" sz="1300" dirty="0">
                <a:latin typeface="+mn-lt"/>
              </a:rPr>
              <a:t>, 3, 139. </a:t>
            </a:r>
            <a:r>
              <a:rPr lang="en-GB" sz="1300" dirty="0" err="1">
                <a:latin typeface="+mn-lt"/>
              </a:rPr>
              <a:t>doi</a:t>
            </a:r>
            <a:r>
              <a:rPr lang="en-GB" sz="1300" dirty="0">
                <a:latin typeface="+mn-lt"/>
              </a:rPr>
              <a:t>: </a:t>
            </a:r>
            <a:r>
              <a:rPr lang="en-GB" sz="1300" dirty="0"/>
              <a:t>10.3389/fmars.2016.00139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300" dirty="0">
                <a:latin typeface="+mn-lt"/>
              </a:rPr>
              <a:t>P. Lodeiro, D.R. Turner, E.P. </a:t>
            </a:r>
            <a:r>
              <a:rPr lang="sv-SE" sz="1300" dirty="0" err="1">
                <a:latin typeface="+mn-lt"/>
              </a:rPr>
              <a:t>Achterberg</a:t>
            </a:r>
            <a:r>
              <a:rPr lang="sv-SE" sz="1300" dirty="0">
                <a:latin typeface="+mn-lt"/>
              </a:rPr>
              <a:t>, F.K.A. Gregson, J.P. Reid and S.L. </a:t>
            </a:r>
            <a:r>
              <a:rPr lang="sv-SE" sz="1300" dirty="0" err="1">
                <a:latin typeface="+mn-lt"/>
              </a:rPr>
              <a:t>Clegg</a:t>
            </a:r>
            <a:r>
              <a:rPr lang="sv-SE" sz="1300" dirty="0">
                <a:latin typeface="+mn-lt"/>
              </a:rPr>
              <a:t> (2021). </a:t>
            </a:r>
            <a:r>
              <a:rPr lang="en-GB" sz="1300" dirty="0"/>
              <a:t>Solid-Liquid Equilibria in Aqueous Solutions of Tris, Tris-</a:t>
            </a:r>
            <a:r>
              <a:rPr lang="en-GB" sz="1300" dirty="0" err="1"/>
              <a:t>NaCI</a:t>
            </a:r>
            <a:r>
              <a:rPr lang="en-GB" sz="1300" dirty="0"/>
              <a:t>, Tris-</a:t>
            </a:r>
            <a:r>
              <a:rPr lang="en-GB" sz="1300" dirty="0" err="1"/>
              <a:t>TrisHCl</a:t>
            </a:r>
            <a:r>
              <a:rPr lang="en-GB" sz="1300" dirty="0"/>
              <a:t>, and Tris-(</a:t>
            </a:r>
            <a:r>
              <a:rPr lang="en-GB" sz="1300" dirty="0" err="1"/>
              <a:t>TrisH</a:t>
            </a:r>
            <a:r>
              <a:rPr lang="en-GB" sz="1300" dirty="0"/>
              <a:t>)</a:t>
            </a:r>
            <a:r>
              <a:rPr lang="en-GB" sz="1300" baseline="-25000" dirty="0"/>
              <a:t>2</a:t>
            </a:r>
            <a:r>
              <a:rPr lang="en-GB" sz="1300" dirty="0"/>
              <a:t>SO</a:t>
            </a:r>
            <a:r>
              <a:rPr lang="en-GB" sz="1300" baseline="-25000" dirty="0"/>
              <a:t>4</a:t>
            </a:r>
            <a:r>
              <a:rPr lang="en-GB" sz="1300" dirty="0"/>
              <a:t> at Temperatures from 5 to 45 </a:t>
            </a:r>
            <a:r>
              <a:rPr lang="en-GB" sz="1300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GB" sz="1300" dirty="0"/>
              <a:t> C. </a:t>
            </a:r>
            <a:r>
              <a:rPr lang="en-GB" sz="1300" i="1" dirty="0"/>
              <a:t>Journal of Chemical and Engineering Data</a:t>
            </a:r>
            <a:r>
              <a:rPr lang="en-GB" sz="1300" dirty="0"/>
              <a:t>, 66, 437-455. </a:t>
            </a:r>
            <a:r>
              <a:rPr lang="en-GB" sz="1300" dirty="0" err="1"/>
              <a:t>doi</a:t>
            </a:r>
            <a:r>
              <a:rPr lang="en-GB" sz="1300" dirty="0"/>
              <a:t>: 10.1021/acs.jced.0c00744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300" dirty="0"/>
              <a:t>M.P. Humphreys, J.F. Waters, D.R. Turner, A,G. Dickson and S.L. Clegg (2022) Chemical Speciation Models Based Upon the Pitzer Activity Coefficient Equations, and Including the Propagation of Uncertainties: Artificial Seawater from 0 to 45 </a:t>
            </a:r>
            <a:r>
              <a:rPr lang="en-GB" sz="1300" baseline="30000" dirty="0"/>
              <a:t>o </a:t>
            </a:r>
            <a:r>
              <a:rPr lang="en-GB" sz="1300" dirty="0"/>
              <a:t>C. </a:t>
            </a:r>
            <a:r>
              <a:rPr lang="en-GB" sz="1300" i="1" dirty="0"/>
              <a:t>Marine Chemistry</a:t>
            </a:r>
            <a:r>
              <a:rPr lang="en-GB" sz="1300" dirty="0"/>
              <a:t>, 244, 104095. </a:t>
            </a:r>
            <a:r>
              <a:rPr lang="en-GB" sz="1300" dirty="0" err="1"/>
              <a:t>doi</a:t>
            </a:r>
            <a:r>
              <a:rPr lang="en-GB" sz="1300" dirty="0"/>
              <a:t>: http://dx.doi.org/10.1016/j.marchem.2022.104095</a:t>
            </a:r>
            <a:endParaRPr lang="en-GB" sz="1300" i="1" dirty="0">
              <a:solidFill>
                <a:srgbClr val="FF0000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300" dirty="0"/>
              <a:t>S.L. Clegg, M.P. Humphreys, J.F. Waters, D.R. Turner, and A.G. Dickson (2022) Chemical Speciation Models Based Upon the Pitzer Activity Coefficient Equations, Including the Propagation of Uncertainties. II. Tris Buffers in Artificial Seawater at 25 </a:t>
            </a:r>
            <a:r>
              <a:rPr lang="en-GB" sz="1300" baseline="30000" dirty="0"/>
              <a:t>o </a:t>
            </a:r>
            <a:r>
              <a:rPr lang="en-GB" sz="1300" dirty="0"/>
              <a:t>C, and the Marine 'Total' pH Scale.</a:t>
            </a:r>
            <a:r>
              <a:rPr lang="en-GB" sz="1300" i="1" dirty="0"/>
              <a:t> Marine Chemistry</a:t>
            </a:r>
            <a:r>
              <a:rPr lang="en-GB" sz="1300" dirty="0"/>
              <a:t>, 244, 104096. </a:t>
            </a:r>
            <a:r>
              <a:rPr lang="en-GB" sz="1300" dirty="0" err="1"/>
              <a:t>doi</a:t>
            </a:r>
            <a:r>
              <a:rPr lang="en-GB" sz="1300" dirty="0"/>
              <a:t>: 10.1016/j.marchem.2022.104096</a:t>
            </a:r>
            <a:endParaRPr lang="en-GB" sz="13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v-SE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Submitted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3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S.L. Clegg, J.F. Waters, D.R. Turner, and A.G. Dickson</a:t>
            </a:r>
            <a:r>
              <a:rPr lang="en-GB" sz="13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3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Chemical Speciation Models Based Upon the Pitzer Activity Coefficient Equations, Including the Propagation of Uncertainties. III. Standard Seawater From The Freezing Point to 45 </a:t>
            </a:r>
            <a:r>
              <a:rPr lang="en-GB" sz="1300" baseline="300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sz="13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13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Including Acid-Base Equilibria, submitted to </a:t>
            </a:r>
            <a:r>
              <a:rPr lang="en-GB" sz="1300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Marine Chemistry.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(Favourable reviews received.)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Planned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300" dirty="0"/>
              <a:t>Chemical Speciation Models Based Upon the Pitzer Activity Coefficient Equations, Including the Propagation of Uncertainties. IV. The GEOTRACES core elements.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9999F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(SI completed – contains values of all selected equilibrium constants and </a:t>
            </a:r>
            <a:r>
              <a:rPr lang="en-GB" sz="1200" dirty="0">
                <a:solidFill>
                  <a:srgbClr val="9999F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other information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9999F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en-GB" sz="1300" dirty="0"/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300" dirty="0"/>
              <a:t>Best practice for chemical speciation modelling of seawater and related systems.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300" dirty="0"/>
              <a:t>Papers describing results of experiments to support model development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(experiments are ongoing).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3581400"/>
            <a:ext cx="7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8684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86844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bg1"/>
                </a:solidFill>
              </a:rPr>
              <a:t>WG145: Presentation to SCOR, </a:t>
            </a:r>
            <a:r>
              <a:rPr lang="sv-SE" sz="1600" b="1" dirty="0" err="1">
                <a:solidFill>
                  <a:schemeClr val="bg1"/>
                </a:solidFill>
              </a:rPr>
              <a:t>October</a:t>
            </a:r>
            <a:r>
              <a:rPr lang="sv-SE" sz="1600" b="1" dirty="0">
                <a:solidFill>
                  <a:schemeClr val="bg1"/>
                </a:solidFill>
              </a:rPr>
              <a:t> 2022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354485"/>
            <a:ext cx="8386590" cy="176971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We are on target to complete our Terms of Reference by the end of the year, and </a:t>
            </a:r>
            <a:r>
              <a:rPr lang="en-GB" sz="1600" dirty="0">
                <a:latin typeface="+mn-lt"/>
              </a:rPr>
              <a:t>respectfully request that we continue as a SCOR WG until then, so that the software release can be clearly identified as a SCOR product. The benefits are: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latin typeface="+mn-lt"/>
              </a:rPr>
              <a:t>A clear SCOR contribution to the development of marine science.</a:t>
            </a:r>
          </a:p>
          <a:p>
            <a:pPr>
              <a:lnSpc>
                <a:spcPct val="50000"/>
              </a:lnSpc>
              <a:spcBef>
                <a:spcPts val="0"/>
              </a:spcBef>
            </a:pPr>
            <a:endParaRPr lang="en-GB" sz="1600" dirty="0">
              <a:latin typeface="+mn-lt"/>
            </a:endParaRP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latin typeface="+mn-lt"/>
              </a:rPr>
              <a:t>SCOR sponsorship will help to ensure acceptance and use by the marine science community.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1810" y="833735"/>
            <a:ext cx="518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err="1">
                <a:solidFill>
                  <a:schemeClr val="accent1">
                    <a:lumMod val="50000"/>
                  </a:schemeClr>
                </a:solidFill>
              </a:rPr>
              <a:t>Completion</a:t>
            </a:r>
            <a:r>
              <a:rPr lang="sv-SE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sz="2400" b="1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sv-SE" sz="2400" b="1" dirty="0">
                <a:solidFill>
                  <a:schemeClr val="accent1">
                    <a:lumMod val="50000"/>
                  </a:schemeClr>
                </a:solidFill>
              </a:rPr>
              <a:t> Terms </a:t>
            </a:r>
            <a:r>
              <a:rPr lang="sv-SE" sz="2400" b="1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sv-SE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v-SE" sz="2400" b="1" dirty="0" err="1">
                <a:solidFill>
                  <a:schemeClr val="accent1">
                    <a:lumMod val="50000"/>
                  </a:schemeClr>
                </a:solidFill>
              </a:rPr>
              <a:t>Reference</a:t>
            </a:r>
            <a:endParaRPr lang="en-GB" sz="24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6317" y="0"/>
            <a:ext cx="1251286" cy="7377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46B86A-2038-4998-BE07-BCABC34EEEBD}"/>
              </a:ext>
            </a:extLst>
          </p:cNvPr>
          <p:cNvSpPr txBox="1"/>
          <p:nvPr/>
        </p:nvSpPr>
        <p:spPr>
          <a:xfrm>
            <a:off x="376410" y="3729335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chemeClr val="accent1">
                    <a:lumMod val="50000"/>
                  </a:schemeClr>
                </a:solidFill>
              </a:rPr>
              <a:t>The Future</a:t>
            </a:r>
            <a:endParaRPr lang="en-GB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EEA694-33A2-4EA2-BA06-A9E6E672FE3A}"/>
              </a:ext>
            </a:extLst>
          </p:cNvPr>
          <p:cNvSpPr txBox="1"/>
          <p:nvPr/>
        </p:nvSpPr>
        <p:spPr>
          <a:xfrm>
            <a:off x="348560" y="4280118"/>
            <a:ext cx="8419030" cy="1815882"/>
          </a:xfrm>
          <a:prstGeom prst="rect">
            <a:avLst/>
          </a:prstGeom>
          <a:solidFill>
            <a:schemeClr val="bg1"/>
          </a:solidFill>
          <a:ln w="1905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The 2022/2023 software release represents a valuable first step: we have already identified the work that is needed to improve the description of key interactions. </a:t>
            </a:r>
          </a:p>
          <a:p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The Joint Committee on Seawater and two of its sponsoring organisations (SCOR and IAPSO) have agreed to create a new Taskgroup on Chemical Speciation to continue the development of the speciation models after WG145 has been disbanded. A decision from the third sponsor, IAPWS, is expected during the autumn.</a:t>
            </a:r>
          </a:p>
        </p:txBody>
      </p:sp>
    </p:spTree>
    <p:extLst>
      <p:ext uri="{BB962C8B-B14F-4D97-AF65-F5344CB8AC3E}">
        <p14:creationId xmlns:p14="http://schemas.microsoft.com/office/powerpoint/2010/main" val="359284507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22510</TotalTime>
  <Words>990</Words>
  <Application>Microsoft Office PowerPoint</Application>
  <PresentationFormat>On-screen Show (4:3)</PresentationFormat>
  <Paragraphs>64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Times New Roman</vt:lpstr>
      <vt:lpstr>Wingdings</vt:lpstr>
      <vt:lpstr>Pixel</vt:lpstr>
      <vt:lpstr>Vision:  The marine science community will have free access to fully documented, state of the art, user-friendly software for chemical speciation calculations, including uncertainty estimates.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the Water Uptake and Solubilities of Aminium Sulphate Salts</dc:title>
  <dc:creator>Simon Clegg (ENV)</dc:creator>
  <cp:lastModifiedBy>Simon Clegg (ENV - Staff)</cp:lastModifiedBy>
  <cp:revision>444</cp:revision>
  <cp:lastPrinted>2021-08-31T11:29:02Z</cp:lastPrinted>
  <dcterms:created xsi:type="dcterms:W3CDTF">2012-07-24T23:44:07Z</dcterms:created>
  <dcterms:modified xsi:type="dcterms:W3CDTF">2022-09-29T10:11:04Z</dcterms:modified>
</cp:coreProperties>
</file>