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39" r:id="rId2"/>
    <p:sldId id="650" r:id="rId3"/>
    <p:sldId id="346" r:id="rId4"/>
    <p:sldId id="643" r:id="rId5"/>
    <p:sldId id="644" r:id="rId6"/>
    <p:sldId id="640" r:id="rId7"/>
    <p:sldId id="641" r:id="rId8"/>
    <p:sldId id="645" r:id="rId9"/>
    <p:sldId id="646" r:id="rId10"/>
    <p:sldId id="647" r:id="rId11"/>
    <p:sldId id="648" r:id="rId12"/>
    <p:sldId id="64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2" d="100"/>
          <a:sy n="62" d="100"/>
        </p:scale>
        <p:origin x="7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8C1FB-2B46-05FC-8AC4-FB0068185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A2C8BE-2FAA-932C-C11A-EA9B37B57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6FCB5-8843-2D60-6964-BFA7F2D6A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13D5-14D6-4DEB-8D9F-2B410D8FE427}" type="datetimeFigureOut">
              <a:rPr lang="en-AU" smtClean="0"/>
              <a:t>5/10/2022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A8DA0-BCAD-04D9-57C8-1EF7763A0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A23F5-4F93-D72D-4384-B93DE5FE8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EAC3-125D-4C73-9064-04BFF2087E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6442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EF1E5-3C61-9022-1952-BF757C93E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F921B8-CC88-C686-1E68-AC49404D30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62347-2A63-4EB1-17D0-52F214865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13D5-14D6-4DEB-8D9F-2B410D8FE427}" type="datetimeFigureOut">
              <a:rPr lang="en-AU" smtClean="0"/>
              <a:t>5/10/2022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949E1-652E-E095-4EEE-49B5FAF6F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0C7C9-AF96-BE20-1205-CEB10A2B9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EAC3-125D-4C73-9064-04BFF2087E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9173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FA54C6-26E9-D334-CA7C-F3427EB39D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ADDD0-9734-788C-EE4A-38A67DB89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4F5DD-A330-4AA5-6ADE-B77FBB9E3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13D5-14D6-4DEB-8D9F-2B410D8FE427}" type="datetimeFigureOut">
              <a:rPr lang="en-AU" smtClean="0"/>
              <a:t>5/10/2022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15A46-3EA6-137C-259E-F0EB40F9D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1EE6A-9CF3-315B-F8C7-7B2E9F548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EAC3-125D-4C73-9064-04BFF2087E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8019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82949-E4AD-410E-FABF-D546FB2C2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84063-7441-DC67-3D54-08C4B3560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AC725-5258-2B7B-023B-642219742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13D5-14D6-4DEB-8D9F-2B410D8FE427}" type="datetimeFigureOut">
              <a:rPr lang="en-AU" smtClean="0"/>
              <a:t>5/10/2022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62DD5-0FC1-3C84-5CF0-6DD768FE5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1D6A5-1024-E3B8-13C7-F9A1EAA5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EAC3-125D-4C73-9064-04BFF2087E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5990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226BC-430D-8C29-9F29-94408ADCA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B914C-0B06-AF56-D3D3-DCBDEF71F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4F4AD-272E-9E93-01A2-D6743D30A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13D5-14D6-4DEB-8D9F-2B410D8FE427}" type="datetimeFigureOut">
              <a:rPr lang="en-AU" smtClean="0"/>
              <a:t>5/10/2022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DB152-4E44-D65D-B132-1FCD87F5B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A0A6B-5EE8-A04F-058C-FD733FCA1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EAC3-125D-4C73-9064-04BFF2087E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331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EEE20-B09D-5A61-F33B-FD645857B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049ED-25D3-DA6F-5086-6798EC6E44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86F7CB-6759-F3AD-52A3-67EC4FB87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DD4F04-EBA8-6FC0-C5DA-1763A3F15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13D5-14D6-4DEB-8D9F-2B410D8FE427}" type="datetimeFigureOut">
              <a:rPr lang="en-AU" smtClean="0"/>
              <a:t>5/10/2022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D517A7-8AAA-AFD5-219F-3FD1EC511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773230-1D26-1507-D7C0-AB64BB0DF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EAC3-125D-4C73-9064-04BFF2087E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46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58D29-7000-5C7D-C692-1B8206ACA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6AE72-DB08-5CC8-BAEF-F320458C9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7EE265-B2C6-EA53-203B-99C62269C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42E255-01EA-4E15-EABC-031A78313E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608B2D-6D4E-1DF6-2854-30CA1F2C03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C7138A-33C1-5C75-9891-A28887B0C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13D5-14D6-4DEB-8D9F-2B410D8FE427}" type="datetimeFigureOut">
              <a:rPr lang="en-AU" smtClean="0"/>
              <a:t>5/10/2022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85FDAC-58E2-FC18-E785-BF1D38739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B80301-81D0-B39E-3D62-1E59B6DFB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EAC3-125D-4C73-9064-04BFF2087E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127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5C85-ED80-D4EF-2BD9-DA671DE9A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D3313C-56FE-4CB5-C16F-A744B0BC4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13D5-14D6-4DEB-8D9F-2B410D8FE427}" type="datetimeFigureOut">
              <a:rPr lang="en-AU" smtClean="0"/>
              <a:t>5/10/2022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6FEC8C-9DC8-1218-195A-9C3AE8CC3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B8B673-913C-FE2E-3AAD-4119DDB11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EAC3-125D-4C73-9064-04BFF2087E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829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02DDAC-0FFC-8BEC-0EF7-CEF3E2D20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13D5-14D6-4DEB-8D9F-2B410D8FE427}" type="datetimeFigureOut">
              <a:rPr lang="en-AU" smtClean="0"/>
              <a:t>5/10/2022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D3EDAD-5EAE-CF47-8854-3373FC0E1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965E7-7DAF-A46D-9ECF-14A001B04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EAC3-125D-4C73-9064-04BFF2087E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6961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03447-3BD6-4C76-230F-7559491B6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C22D5-34B9-D36F-FA27-20FE75E7A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F23761-02E6-BC96-0E1C-80A937E33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7B55B2-94FC-F62F-5602-6B197CCE1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13D5-14D6-4DEB-8D9F-2B410D8FE427}" type="datetimeFigureOut">
              <a:rPr lang="en-AU" smtClean="0"/>
              <a:t>5/10/2022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BE431C-6C70-7DC8-0399-C00AA6306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78584-3C9C-123D-1196-5B604FE02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EAC3-125D-4C73-9064-04BFF2087E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4911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2AAA7-C4C4-F671-E568-C6BDD2A23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B6EF6E-7704-4AA6-073B-F54019086B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E3410A-EFD2-EC4F-545B-713C7D1EC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CBC1F5-CBE9-4B58-498D-B84B5953E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13D5-14D6-4DEB-8D9F-2B410D8FE427}" type="datetimeFigureOut">
              <a:rPr lang="en-AU" smtClean="0"/>
              <a:t>5/10/2022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40FE8-BFB5-49C9-52F2-E1E618CC7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6D4C9-7C47-C363-3FA0-6DC50E2B3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EAC3-125D-4C73-9064-04BFF2087E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1718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34C9FF-7705-0DEC-EFA5-B302658B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499E1-A3D1-93A8-4149-128FD1A88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F4001-D274-C64B-2B13-7F68BECD2F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113D5-14D6-4DEB-8D9F-2B410D8FE427}" type="datetimeFigureOut">
              <a:rPr lang="en-AU" smtClean="0"/>
              <a:t>5/10/2022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1DE39-BC01-D758-D81B-72F1C13A5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00AC6-8818-752F-F050-9AB3CF65C8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2EAC3-125D-4C73-9064-04BFF2087E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970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DB8C12A-72BE-41BA-9E02-C528CF6923E0}"/>
              </a:ext>
            </a:extLst>
          </p:cNvPr>
          <p:cNvSpPr txBox="1">
            <a:spLocks noChangeArrowheads="1"/>
          </p:cNvSpPr>
          <p:nvPr/>
        </p:nvSpPr>
        <p:spPr>
          <a:xfrm>
            <a:off x="1351276" y="1877144"/>
            <a:ext cx="9489448" cy="73124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5pPr>
            <a:lvl6pPr marL="457196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391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587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782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pPr algn="ctr"/>
            <a:r>
              <a:rPr lang="en-US" b="1" kern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Developing capacity</a:t>
            </a:r>
          </a:p>
          <a:p>
            <a:endParaRPr lang="en-US" i="1" kern="0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D97DE463-0707-41AB-AA89-9B07462B1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644" y="202482"/>
            <a:ext cx="2664361" cy="15777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2BEBA3-800A-4874-B8FF-989FEFE4F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3134"/>
            <a:ext cx="12192000" cy="265577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55175DC-0730-4FFF-9049-ADDD23B331F9}"/>
              </a:ext>
            </a:extLst>
          </p:cNvPr>
          <p:cNvSpPr txBox="1">
            <a:spLocks/>
          </p:cNvSpPr>
          <p:nvPr/>
        </p:nvSpPr>
        <p:spPr>
          <a:xfrm>
            <a:off x="38042" y="5142818"/>
            <a:ext cx="1772612" cy="356528"/>
          </a:xfrm>
          <a:prstGeom prst="rect">
            <a:avLst/>
          </a:prstGeom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514575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70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66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61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en-US" sz="1200" b="1" i="1" kern="0" dirty="0">
                <a:solidFill>
                  <a:schemeClr val="bg1"/>
                </a:solidFill>
              </a:rPr>
              <a:t>Photo: Eduardo Klein</a:t>
            </a:r>
            <a:endParaRPr lang="en-US" altLang="en-US" sz="1200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75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AB85AC-9785-8FFB-968F-2088DB1F1384}"/>
              </a:ext>
            </a:extLst>
          </p:cNvPr>
          <p:cNvSpPr txBox="1"/>
          <p:nvPr/>
        </p:nvSpPr>
        <p:spPr>
          <a:xfrm>
            <a:off x="336050" y="1347700"/>
            <a:ext cx="1151989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Overarching goals of the Namibian Discovery Camp are to:</a:t>
            </a:r>
          </a:p>
          <a:p>
            <a:endParaRPr lang="en-US" sz="2400" b="1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Support local scientific capacity to acquire practical skills – </a:t>
            </a:r>
            <a:r>
              <a:rPr lang="en-US" sz="2400" dirty="0">
                <a:solidFill>
                  <a:srgbClr val="FF0000"/>
                </a:solidFill>
              </a:rPr>
              <a:t>some achieved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Inspire students to envision becoming oceanic researchers or finding positions in related fields – </a:t>
            </a:r>
            <a:r>
              <a:rPr lang="en-US" sz="2400" dirty="0">
                <a:solidFill>
                  <a:srgbClr val="FF0000"/>
                </a:solidFill>
              </a:rPr>
              <a:t>could not assess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Provide opportunities to engage and network with international early-, mid, and senior-scientists – </a:t>
            </a:r>
            <a:r>
              <a:rPr lang="en-US" sz="2400" dirty="0">
                <a:solidFill>
                  <a:srgbClr val="FF0000"/>
                </a:solidFill>
              </a:rPr>
              <a:t>some achieved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Promote training and confidence to collaborate in international research projects and actively contribute to SCOR working groups – </a:t>
            </a:r>
            <a:r>
              <a:rPr lang="en-US" sz="2400" dirty="0">
                <a:solidFill>
                  <a:srgbClr val="FF0000"/>
                </a:solidFill>
              </a:rPr>
              <a:t>could not assess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Identify needs and propose research projects that are of local or global importance – </a:t>
            </a:r>
            <a:r>
              <a:rPr lang="en-US" sz="2400" dirty="0">
                <a:solidFill>
                  <a:srgbClr val="FF0000"/>
                </a:solidFill>
              </a:rPr>
              <a:t>some achieved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Engage interested researchers to contribute to executing research, always linked to teach and train students – </a:t>
            </a:r>
            <a:r>
              <a:rPr lang="en-US" sz="2400" dirty="0">
                <a:solidFill>
                  <a:srgbClr val="FF0000"/>
                </a:solidFill>
              </a:rPr>
              <a:t>some achieved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D8AEAAE-A781-3183-75DC-011E328E9615}"/>
              </a:ext>
            </a:extLst>
          </p:cNvPr>
          <p:cNvSpPr txBox="1">
            <a:spLocks/>
          </p:cNvSpPr>
          <p:nvPr/>
        </p:nvSpPr>
        <p:spPr>
          <a:xfrm>
            <a:off x="200310" y="308079"/>
            <a:ext cx="10618378" cy="68851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514575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70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66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61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3490539">
              <a:lnSpc>
                <a:spcPts val="28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en-US" sz="2800" b="1" kern="0" dirty="0">
                <a:solidFill>
                  <a:schemeClr val="tx2">
                    <a:lumMod val="75000"/>
                  </a:schemeClr>
                </a:solidFill>
              </a:rPr>
              <a:t>African Regional Graduate Network in Oceanography (A-RGNO)</a:t>
            </a:r>
          </a:p>
          <a:p>
            <a:pPr marL="0" indent="0" defTabSz="3490539">
              <a:lnSpc>
                <a:spcPts val="28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en-US" sz="2800" b="1" kern="0" dirty="0">
                <a:solidFill>
                  <a:schemeClr val="tx2">
                    <a:lumMod val="75000"/>
                  </a:schemeClr>
                </a:solidFill>
              </a:rPr>
              <a:t>Review</a:t>
            </a:r>
          </a:p>
          <a:p>
            <a:pPr marL="0" indent="0" defTabSz="3490539">
              <a:lnSpc>
                <a:spcPts val="2200"/>
              </a:lnSpc>
              <a:spcBef>
                <a:spcPts val="0"/>
              </a:spcBef>
              <a:buFontTx/>
              <a:buNone/>
              <a:defRPr/>
            </a:pPr>
            <a:endParaRPr lang="en-US" altLang="en-US" sz="2800" b="1" kern="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415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AB85AC-9785-8FFB-968F-2088DB1F1384}"/>
              </a:ext>
            </a:extLst>
          </p:cNvPr>
          <p:cNvSpPr txBox="1"/>
          <p:nvPr/>
        </p:nvSpPr>
        <p:spPr>
          <a:xfrm>
            <a:off x="336050" y="1347700"/>
            <a:ext cx="1176690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/>
              <a:t>Reccommendations</a:t>
            </a:r>
            <a:r>
              <a:rPr lang="en-US" sz="2400" b="1" dirty="0"/>
              <a:t>:</a:t>
            </a:r>
          </a:p>
          <a:p>
            <a:endParaRPr lang="en-US" sz="2400" b="1" dirty="0"/>
          </a:p>
          <a:p>
            <a:r>
              <a:rPr lang="en-US" sz="2400" b="1" dirty="0"/>
              <a:t>1) Increase the number of students from Namibia and other African countries</a:t>
            </a:r>
            <a:r>
              <a:rPr lang="en-US" sz="2400" dirty="0"/>
              <a:t>.</a:t>
            </a:r>
          </a:p>
          <a:p>
            <a:r>
              <a:rPr lang="en-US" sz="2400" dirty="0"/>
              <a:t>	-Course content: update to reflect current needs (e.g. Blue Economy)</a:t>
            </a:r>
          </a:p>
          <a:p>
            <a:r>
              <a:rPr lang="en-US" sz="2400" dirty="0"/>
              <a:t>	-Academic credit: within a formal postgraduate </a:t>
            </a:r>
            <a:r>
              <a:rPr lang="en-US" sz="2400" dirty="0" err="1"/>
              <a:t>peogram</a:t>
            </a:r>
            <a:r>
              <a:rPr lang="en-US" sz="2400" dirty="0"/>
              <a:t> (e.g. UNAM in development)</a:t>
            </a:r>
          </a:p>
          <a:p>
            <a:r>
              <a:rPr lang="en-US" sz="2400" dirty="0"/>
              <a:t>	-Student support: provide stipend to students for participating</a:t>
            </a:r>
          </a:p>
          <a:p>
            <a:endParaRPr lang="en-US" sz="2400" dirty="0"/>
          </a:p>
          <a:p>
            <a:r>
              <a:rPr lang="en-US" sz="2400" b="1" dirty="0"/>
              <a:t>2) Institutionalization and engagement of local and regional faculty in A-RGNO. </a:t>
            </a:r>
          </a:p>
          <a:p>
            <a:r>
              <a:rPr lang="en-US" sz="2400" dirty="0"/>
              <a:t>	-Administrative and Technological Support: providing salaries for local organizers</a:t>
            </a:r>
          </a:p>
          <a:p>
            <a:r>
              <a:rPr lang="en-US" sz="2400" dirty="0"/>
              <a:t>	-Expansion of Support: e.g. UN Ocean Decade, POGO, West African Science Service Centre on Climate Change and Adapted Land Use (WASCAL)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D8AEAAE-A781-3183-75DC-011E328E9615}"/>
              </a:ext>
            </a:extLst>
          </p:cNvPr>
          <p:cNvSpPr txBox="1">
            <a:spLocks/>
          </p:cNvSpPr>
          <p:nvPr/>
        </p:nvSpPr>
        <p:spPr>
          <a:xfrm>
            <a:off x="200310" y="308079"/>
            <a:ext cx="10618378" cy="68851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514575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70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66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61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3490539">
              <a:lnSpc>
                <a:spcPts val="28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en-US" sz="2800" b="1" kern="0" dirty="0">
                <a:solidFill>
                  <a:schemeClr val="tx2">
                    <a:lumMod val="75000"/>
                  </a:schemeClr>
                </a:solidFill>
              </a:rPr>
              <a:t>African Regional Graduate Network in Oceanography (A-RGNO)</a:t>
            </a:r>
          </a:p>
          <a:p>
            <a:pPr marL="0" indent="0" defTabSz="3490539">
              <a:lnSpc>
                <a:spcPts val="28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en-US" sz="2800" b="1" kern="0" dirty="0">
                <a:solidFill>
                  <a:schemeClr val="tx2">
                    <a:lumMod val="75000"/>
                  </a:schemeClr>
                </a:solidFill>
              </a:rPr>
              <a:t>Review</a:t>
            </a:r>
          </a:p>
          <a:p>
            <a:pPr marL="0" indent="0" defTabSz="3490539">
              <a:lnSpc>
                <a:spcPts val="2200"/>
              </a:lnSpc>
              <a:spcBef>
                <a:spcPts val="0"/>
              </a:spcBef>
              <a:buFontTx/>
              <a:buNone/>
              <a:defRPr/>
            </a:pPr>
            <a:endParaRPr lang="en-US" altLang="en-US" sz="2800" b="1" kern="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36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AB85AC-9785-8FFB-968F-2088DB1F1384}"/>
              </a:ext>
            </a:extLst>
          </p:cNvPr>
          <p:cNvSpPr txBox="1"/>
          <p:nvPr/>
        </p:nvSpPr>
        <p:spPr>
          <a:xfrm>
            <a:off x="336050" y="1347700"/>
            <a:ext cx="1176690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In summary:</a:t>
            </a:r>
          </a:p>
          <a:p>
            <a:endParaRPr lang="en-US" sz="2400" b="1" dirty="0"/>
          </a:p>
          <a:p>
            <a:r>
              <a:rPr lang="en-US" sz="2400" dirty="0"/>
              <a:t>The A-RGNO Research Camps have provided numerous opportunities to bring together faculty and students from across the world to study the Benguela Current in partnership with SANUMARC, UNAM, </a:t>
            </a:r>
            <a:r>
              <a:rPr lang="en-US" sz="2400" dirty="0" err="1"/>
              <a:t>NatMIRC</a:t>
            </a:r>
            <a:r>
              <a:rPr lang="en-US" sz="2400" dirty="0"/>
              <a:t> and MFMR of Namibia. </a:t>
            </a:r>
          </a:p>
          <a:p>
            <a:endParaRPr lang="en-US" sz="2400" dirty="0"/>
          </a:p>
          <a:p>
            <a:r>
              <a:rPr lang="en-US" sz="2400" dirty="0"/>
              <a:t>The CD Committee report provides constructive comments that should be used over the next year to develop a strategy for increasing collaborations and developing institutional buy in. </a:t>
            </a:r>
          </a:p>
          <a:p>
            <a:endParaRPr lang="en-US" sz="2400" dirty="0"/>
          </a:p>
          <a:p>
            <a:r>
              <a:rPr lang="en-US" sz="2400" dirty="0"/>
              <a:t>The CD Committee recommends that Camp organizers develop metrics and indicators for assessing Camp goals that evaluate the long-term capacity development success across all groups: International and local students, visiting scholars and local faculty, and Namibia institutional partners. A timeline of how and when recommendations are to be implemented should be established as well as how and why future funds will be allocated. 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D8AEAAE-A781-3183-75DC-011E328E9615}"/>
              </a:ext>
            </a:extLst>
          </p:cNvPr>
          <p:cNvSpPr txBox="1">
            <a:spLocks/>
          </p:cNvSpPr>
          <p:nvPr/>
        </p:nvSpPr>
        <p:spPr>
          <a:xfrm>
            <a:off x="200310" y="308079"/>
            <a:ext cx="10618378" cy="68851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514575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70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66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61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3490539">
              <a:lnSpc>
                <a:spcPts val="28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en-US" sz="2800" b="1" kern="0" dirty="0">
                <a:solidFill>
                  <a:schemeClr val="tx2">
                    <a:lumMod val="75000"/>
                  </a:schemeClr>
                </a:solidFill>
              </a:rPr>
              <a:t>African Regional Graduate Network in Oceanography (A-RGNO)</a:t>
            </a:r>
          </a:p>
          <a:p>
            <a:pPr marL="0" indent="0" defTabSz="3490539">
              <a:lnSpc>
                <a:spcPts val="28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en-US" sz="2800" b="1" kern="0" dirty="0">
                <a:solidFill>
                  <a:schemeClr val="tx2">
                    <a:lumMod val="75000"/>
                  </a:schemeClr>
                </a:solidFill>
              </a:rPr>
              <a:t>Review</a:t>
            </a:r>
          </a:p>
          <a:p>
            <a:pPr marL="0" indent="0" defTabSz="3490539">
              <a:lnSpc>
                <a:spcPts val="2200"/>
              </a:lnSpc>
              <a:spcBef>
                <a:spcPts val="0"/>
              </a:spcBef>
              <a:buFontTx/>
              <a:buNone/>
              <a:defRPr/>
            </a:pPr>
            <a:endParaRPr lang="en-US" altLang="en-US" sz="2800" b="1" kern="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957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76C2D-0786-4FC6-53BF-FE3372B2A8F7}"/>
              </a:ext>
            </a:extLst>
          </p:cNvPr>
          <p:cNvSpPr txBox="1"/>
          <p:nvPr/>
        </p:nvSpPr>
        <p:spPr>
          <a:xfrm>
            <a:off x="604463" y="1012954"/>
            <a:ext cx="10983073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AU" sz="2400" b="1" i="0" u="none" strike="noStrike" baseline="0" dirty="0"/>
              <a:t>INTERNATIONAL WORKSHOP ON </a:t>
            </a:r>
            <a:r>
              <a:rPr lang="en-US" sz="2400" b="1" i="0" u="none" strike="noStrike" baseline="0" dirty="0"/>
              <a:t>APPLICATION OF OCEAN SCIENCE AND TECHNOLOGY FOR THE PRACTICE OF SUSTAINABLE </a:t>
            </a:r>
            <a:r>
              <a:rPr lang="en-AU" sz="2400" b="1" i="0" u="none" strike="noStrike" baseline="0" dirty="0"/>
              <a:t>“BLUE ECONOMY” IN DEVELOPING COUNTRIES</a:t>
            </a:r>
          </a:p>
          <a:p>
            <a:pPr algn="l"/>
            <a:r>
              <a:rPr lang="en-AU" sz="2000" b="1" i="0" u="none" strike="noStrike" baseline="0" dirty="0"/>
              <a:t>8 - 9 NOVEMBER 2021</a:t>
            </a:r>
          </a:p>
          <a:p>
            <a:pPr algn="l"/>
            <a:r>
              <a:rPr lang="en-AU" sz="2000" b="1" i="0" u="none" strike="noStrike" baseline="0" dirty="0"/>
              <a:t>(VIRTUAL-MODE)</a:t>
            </a:r>
          </a:p>
          <a:p>
            <a:pPr algn="l"/>
            <a:endParaRPr lang="en-AU" sz="1800" b="1" i="0" u="none" strike="noStrike" baseline="0" dirty="0"/>
          </a:p>
          <a:p>
            <a:pPr algn="l"/>
            <a:r>
              <a:rPr lang="en-AU" sz="2000" b="1" i="0" u="none" strike="noStrike" baseline="0" dirty="0"/>
              <a:t>Jointly Organised by</a:t>
            </a:r>
          </a:p>
          <a:p>
            <a:pPr algn="l"/>
            <a:r>
              <a:rPr lang="en-US" sz="2000" b="1" i="1" u="none" strike="noStrike" baseline="0" dirty="0"/>
              <a:t>Centre for Science and Technology of the Non-Aligned &amp; Other Developing Countries (NAM S&amp;T Centre), New Delhi</a:t>
            </a:r>
          </a:p>
          <a:p>
            <a:pPr algn="l"/>
            <a:r>
              <a:rPr lang="en-AU" sz="2000" b="1" i="0" u="none" strike="noStrike" baseline="0" dirty="0"/>
              <a:t>and</a:t>
            </a:r>
          </a:p>
          <a:p>
            <a:pPr algn="l"/>
            <a:r>
              <a:rPr lang="en-US" sz="2000" b="1" i="1" u="none" strike="noStrike" baseline="0" dirty="0"/>
              <a:t>Committee on Capacity Development of the Scientific Committee on Oceanic Research (SCOR), Newark, Delaware (USA)</a:t>
            </a:r>
          </a:p>
          <a:p>
            <a:pPr algn="l"/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89D862-91BF-1389-4C67-7245451A0C2C}"/>
              </a:ext>
            </a:extLst>
          </p:cNvPr>
          <p:cNvSpPr txBox="1"/>
          <p:nvPr/>
        </p:nvSpPr>
        <p:spPr>
          <a:xfrm>
            <a:off x="604463" y="5198715"/>
            <a:ext cx="106337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Miloslavich et al. (In press).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Developing Capacity for Ocean Science and Technology. In: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Ittekkot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V. and E. Urban (eds). Blue Economy: An Ocean Science Perspective. Springer Singapore.</a:t>
            </a: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276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F8ADA17-3F36-46D5-AF5A-CCC34D6D0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969" y="158075"/>
            <a:ext cx="1493537" cy="876641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70D2A79-CB8C-47FC-9D8D-BD3F3B0739A0}"/>
              </a:ext>
            </a:extLst>
          </p:cNvPr>
          <p:cNvSpPr txBox="1">
            <a:spLocks/>
          </p:cNvSpPr>
          <p:nvPr/>
        </p:nvSpPr>
        <p:spPr>
          <a:xfrm>
            <a:off x="2403817" y="213061"/>
            <a:ext cx="9454371" cy="39377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514575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70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66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61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3490539">
              <a:lnSpc>
                <a:spcPts val="22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en-US" sz="2800" b="1" kern="0" dirty="0">
                <a:solidFill>
                  <a:schemeClr val="tx2">
                    <a:lumMod val="75000"/>
                  </a:schemeClr>
                </a:solidFill>
              </a:rPr>
              <a:t>October 2021-2022: </a:t>
            </a:r>
            <a:r>
              <a:rPr lang="en-US" altLang="en-US" sz="2800" b="1" kern="0">
                <a:solidFill>
                  <a:schemeClr val="tx2">
                    <a:lumMod val="75000"/>
                  </a:schemeClr>
                </a:solidFill>
              </a:rPr>
              <a:t>capacity development</a:t>
            </a:r>
            <a:endParaRPr lang="en-US" altLang="en-US" sz="2800" b="1" kern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7C9869-1C39-4A9A-B2B4-8F515266F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50125" cy="68580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A000C87-6BDE-4DFE-A99D-9E5800E4A706}"/>
              </a:ext>
            </a:extLst>
          </p:cNvPr>
          <p:cNvSpPr txBox="1">
            <a:spLocks/>
          </p:cNvSpPr>
          <p:nvPr/>
        </p:nvSpPr>
        <p:spPr>
          <a:xfrm>
            <a:off x="332415" y="6541943"/>
            <a:ext cx="1772612" cy="356528"/>
          </a:xfrm>
          <a:prstGeom prst="rect">
            <a:avLst/>
          </a:prstGeom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514575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70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66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61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en-US" sz="1200" b="1" i="1" kern="0" dirty="0">
                <a:solidFill>
                  <a:schemeClr val="bg1"/>
                </a:solidFill>
              </a:rPr>
              <a:t>Photo: Eduardo Klein</a:t>
            </a:r>
            <a:endParaRPr lang="en-US" altLang="en-US" sz="1200" i="1" kern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871BDC-54EE-470D-9501-154DFE6B6B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3817" y="792776"/>
            <a:ext cx="4152242" cy="561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15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27044046-56DE-2B9A-4F35-21FFCD8A42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-5" b="-5"/>
          <a:stretch/>
        </p:blipFill>
        <p:spPr>
          <a:xfrm>
            <a:off x="321628" y="875317"/>
            <a:ext cx="3794760" cy="3930978"/>
          </a:xfrm>
          <a:prstGeom prst="rect">
            <a:avLst/>
          </a:prstGeom>
        </p:spPr>
      </p:pic>
      <p:pic>
        <p:nvPicPr>
          <p:cNvPr id="3" name="Picture 2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16137B6E-7188-38AE-4AAE-AB4CA3C414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5"/>
          <a:stretch/>
        </p:blipFill>
        <p:spPr>
          <a:xfrm>
            <a:off x="4198385" y="875317"/>
            <a:ext cx="3794760" cy="3930978"/>
          </a:xfrm>
          <a:prstGeom prst="rect">
            <a:avLst/>
          </a:prstGeom>
        </p:spPr>
      </p:pic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3C376C52-1C41-E5C1-7B01-99D5FD5154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" r="20798" b="-2"/>
          <a:stretch/>
        </p:blipFill>
        <p:spPr>
          <a:xfrm>
            <a:off x="8075142" y="875317"/>
            <a:ext cx="3794760" cy="39309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F38A97-A8C7-98AE-F234-03E2997DA630}"/>
              </a:ext>
            </a:extLst>
          </p:cNvPr>
          <p:cNvSpPr txBox="1"/>
          <p:nvPr/>
        </p:nvSpPr>
        <p:spPr>
          <a:xfrm>
            <a:off x="321628" y="4864931"/>
            <a:ext cx="37947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rgbClr val="403F42"/>
                </a:solidFill>
                <a:latin typeface="ArialMT"/>
              </a:rPr>
              <a:t>Vyacheslav </a:t>
            </a:r>
            <a:r>
              <a:rPr lang="en-US" sz="1800" b="1" i="0" u="none" strike="noStrike" baseline="0" dirty="0" err="1">
                <a:solidFill>
                  <a:srgbClr val="403F42"/>
                </a:solidFill>
                <a:latin typeface="ArialMT"/>
              </a:rPr>
              <a:t>Lyubchich</a:t>
            </a:r>
            <a:endParaRPr lang="en-US" sz="1800" b="1" i="0" u="none" strike="noStrike" baseline="0" dirty="0">
              <a:solidFill>
                <a:srgbClr val="403F42"/>
              </a:solidFill>
              <a:latin typeface="ArialMT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403F42"/>
                </a:solidFill>
                <a:latin typeface="ArialMT"/>
              </a:rPr>
              <a:t>University of Maryland, USA.</a:t>
            </a:r>
          </a:p>
          <a:p>
            <a:pPr algn="l"/>
            <a:r>
              <a:rPr lang="en-US" sz="1800" b="0" i="0" u="none" strike="noStrike" baseline="0" dirty="0">
                <a:solidFill>
                  <a:srgbClr val="403F42"/>
                </a:solidFill>
                <a:latin typeface="ArialMT"/>
              </a:rPr>
              <a:t>Popular methods of machine learning for ocean sciences.</a:t>
            </a:r>
          </a:p>
          <a:p>
            <a:pPr algn="l"/>
            <a:r>
              <a:rPr lang="en-US" sz="1800" b="0" i="0" u="none" strike="noStrike" baseline="0" dirty="0">
                <a:solidFill>
                  <a:srgbClr val="403F42"/>
                </a:solidFill>
                <a:latin typeface="ArialMT"/>
              </a:rPr>
              <a:t>Federal University of </a:t>
            </a:r>
            <a:r>
              <a:rPr lang="en-AU" sz="1800" b="0" i="0" u="none" strike="noStrike" baseline="0" dirty="0">
                <a:solidFill>
                  <a:srgbClr val="403F42"/>
                </a:solidFill>
                <a:latin typeface="ArialMT"/>
              </a:rPr>
              <a:t>Parana, Brazil.</a:t>
            </a:r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30F1C3-8B8E-DCA2-5F74-F7F9FF1F4151}"/>
              </a:ext>
            </a:extLst>
          </p:cNvPr>
          <p:cNvSpPr txBox="1"/>
          <p:nvPr/>
        </p:nvSpPr>
        <p:spPr>
          <a:xfrm>
            <a:off x="4198385" y="4864931"/>
            <a:ext cx="379476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AU" sz="1800" b="1" i="0" u="none" strike="noStrike" baseline="0" dirty="0">
                <a:solidFill>
                  <a:srgbClr val="403F42"/>
                </a:solidFill>
                <a:latin typeface="ArialMT"/>
              </a:rPr>
              <a:t>Elva Escobar-Briones</a:t>
            </a:r>
          </a:p>
          <a:p>
            <a:pPr algn="l"/>
            <a:r>
              <a:rPr lang="es-ES" sz="1800" b="0" i="0" u="none" strike="noStrike" baseline="0" dirty="0">
                <a:solidFill>
                  <a:srgbClr val="403F42"/>
                </a:solidFill>
                <a:latin typeface="ArialMT"/>
              </a:rPr>
              <a:t>Universidad Nacional Autónoma de </a:t>
            </a:r>
            <a:r>
              <a:rPr lang="en-US" sz="1800" b="0" i="0" u="none" strike="noStrike" baseline="0" dirty="0">
                <a:solidFill>
                  <a:srgbClr val="403F42"/>
                </a:solidFill>
                <a:latin typeface="ArialMT"/>
              </a:rPr>
              <a:t>México.</a:t>
            </a:r>
          </a:p>
          <a:p>
            <a:pPr algn="l"/>
            <a:r>
              <a:rPr lang="en-US" sz="1800" b="0" i="0" u="none" strike="noStrike" baseline="0" dirty="0">
                <a:solidFill>
                  <a:srgbClr val="403F42"/>
                </a:solidFill>
                <a:latin typeface="ArialMT"/>
              </a:rPr>
              <a:t>Regional capacity development program on deep sea </a:t>
            </a:r>
            <a:r>
              <a:rPr lang="en-AU" sz="1800" b="0" i="0" u="none" strike="noStrike" baseline="0" dirty="0">
                <a:solidFill>
                  <a:srgbClr val="403F42"/>
                </a:solidFill>
                <a:latin typeface="ArialMT"/>
              </a:rPr>
              <a:t>topics including deep-sea conservation.</a:t>
            </a:r>
          </a:p>
          <a:p>
            <a:pPr algn="l"/>
            <a:r>
              <a:rPr lang="en-AU" dirty="0">
                <a:solidFill>
                  <a:srgbClr val="403F42"/>
                </a:solidFill>
                <a:latin typeface="ArialMT"/>
              </a:rPr>
              <a:t>University of Costa Rica.</a:t>
            </a:r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941B35-A15B-79BB-8E3E-3833F6CE0767}"/>
              </a:ext>
            </a:extLst>
          </p:cNvPr>
          <p:cNvSpPr txBox="1"/>
          <p:nvPr/>
        </p:nvSpPr>
        <p:spPr>
          <a:xfrm>
            <a:off x="8075142" y="4864931"/>
            <a:ext cx="3914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 err="1">
                <a:solidFill>
                  <a:srgbClr val="403F42"/>
                </a:solidFill>
                <a:latin typeface="ArialMT"/>
              </a:rPr>
              <a:t>Nubi</a:t>
            </a:r>
            <a:r>
              <a:rPr lang="en-US" sz="1800" b="1" i="0" u="none" strike="noStrike" baseline="0" dirty="0">
                <a:solidFill>
                  <a:srgbClr val="403F42"/>
                </a:solidFill>
                <a:latin typeface="ArialMT"/>
              </a:rPr>
              <a:t> </a:t>
            </a:r>
            <a:r>
              <a:rPr lang="en-US" sz="1800" b="1" i="0" u="none" strike="noStrike" baseline="0" dirty="0" err="1">
                <a:solidFill>
                  <a:srgbClr val="403F42"/>
                </a:solidFill>
                <a:latin typeface="ArialMT"/>
              </a:rPr>
              <a:t>Olobunmi</a:t>
            </a:r>
            <a:r>
              <a:rPr lang="en-US" sz="1800" b="1" i="0" u="none" strike="noStrike" baseline="0" dirty="0">
                <a:solidFill>
                  <a:srgbClr val="403F42"/>
                </a:solidFill>
                <a:latin typeface="ArialMT"/>
              </a:rPr>
              <a:t> </a:t>
            </a:r>
            <a:r>
              <a:rPr lang="en-US" sz="1800" b="1" i="0" u="none" strike="noStrike" baseline="0" dirty="0" err="1">
                <a:solidFill>
                  <a:srgbClr val="403F42"/>
                </a:solidFill>
                <a:latin typeface="ArialMT"/>
              </a:rPr>
              <a:t>Ayoola</a:t>
            </a:r>
            <a:endParaRPr lang="en-US" sz="1800" b="1" i="0" u="none" strike="noStrike" baseline="0" dirty="0">
              <a:solidFill>
                <a:srgbClr val="403F42"/>
              </a:solidFill>
              <a:latin typeface="ArialMT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403F42"/>
                </a:solidFill>
                <a:latin typeface="ArialMT"/>
              </a:rPr>
              <a:t>Nigerian Institute for Oceanography and Marine Research.</a:t>
            </a:r>
          </a:p>
          <a:p>
            <a:pPr algn="l"/>
            <a:r>
              <a:rPr lang="en-US" sz="1800" b="0" i="0" u="none" strike="noStrike" baseline="0" dirty="0">
                <a:solidFill>
                  <a:srgbClr val="403F42"/>
                </a:solidFill>
                <a:latin typeface="ArialMT"/>
              </a:rPr>
              <a:t>Marine pollution and ecotoxicology.</a:t>
            </a:r>
          </a:p>
          <a:p>
            <a:pPr algn="l"/>
            <a:r>
              <a:rPr lang="en-US" sz="1800" b="0" i="0" u="none" strike="noStrike" baseline="0" dirty="0">
                <a:solidFill>
                  <a:srgbClr val="403F42"/>
                </a:solidFill>
                <a:latin typeface="ArialMT"/>
              </a:rPr>
              <a:t>Atlantic Technical University at Sao Vicente, Cape Verde.</a:t>
            </a:r>
            <a:endParaRPr lang="en-AU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C14DBC2-61E9-31B4-D9F2-755162E84931}"/>
              </a:ext>
            </a:extLst>
          </p:cNvPr>
          <p:cNvSpPr txBox="1">
            <a:spLocks/>
          </p:cNvSpPr>
          <p:nvPr/>
        </p:nvSpPr>
        <p:spPr>
          <a:xfrm>
            <a:off x="200310" y="308080"/>
            <a:ext cx="9454371" cy="39377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514575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70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66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61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3490539">
              <a:lnSpc>
                <a:spcPts val="22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en-US" sz="2800" b="1" kern="0" dirty="0">
                <a:solidFill>
                  <a:schemeClr val="tx2">
                    <a:lumMod val="75000"/>
                  </a:schemeClr>
                </a:solidFill>
              </a:rPr>
              <a:t>SCOR Visiting Scholars 2022 (9 applications)</a:t>
            </a:r>
          </a:p>
        </p:txBody>
      </p:sp>
    </p:spTree>
    <p:extLst>
      <p:ext uri="{BB962C8B-B14F-4D97-AF65-F5344CB8AC3E}">
        <p14:creationId xmlns:p14="http://schemas.microsoft.com/office/powerpoint/2010/main" val="3186600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01014CE-9F6E-2813-9074-F76F5628CFF5}"/>
              </a:ext>
            </a:extLst>
          </p:cNvPr>
          <p:cNvSpPr txBox="1">
            <a:spLocks/>
          </p:cNvSpPr>
          <p:nvPr/>
        </p:nvSpPr>
        <p:spPr>
          <a:xfrm>
            <a:off x="200310" y="308080"/>
            <a:ext cx="9454371" cy="39377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514575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70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66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61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3490539">
              <a:lnSpc>
                <a:spcPts val="22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en-US" sz="2800" b="1" kern="0" dirty="0">
                <a:solidFill>
                  <a:schemeClr val="tx2">
                    <a:lumMod val="75000"/>
                  </a:schemeClr>
                </a:solidFill>
              </a:rPr>
              <a:t>POGO-SCOR Fellowships 2022 (29 applications)</a:t>
            </a:r>
          </a:p>
        </p:txBody>
      </p:sp>
      <p:pic>
        <p:nvPicPr>
          <p:cNvPr id="4" name="Picture 3" descr="A picture containing person, indoor, wall, orange&#10;&#10;Description automatically generated">
            <a:extLst>
              <a:ext uri="{FF2B5EF4-FFF2-40B4-BE49-F238E27FC236}">
                <a16:creationId xmlns:a16="http://schemas.microsoft.com/office/drawing/2014/main" id="{4D5ADF41-8910-AEF4-5DCD-6055B3B78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57" y="1042756"/>
            <a:ext cx="1270000" cy="1587500"/>
          </a:xfrm>
          <a:prstGeom prst="rect">
            <a:avLst/>
          </a:prstGeom>
        </p:spPr>
      </p:pic>
      <p:pic>
        <p:nvPicPr>
          <p:cNvPr id="6" name="Picture 5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E5B9F366-4B13-C4BA-E9EE-CD796BE66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57" y="2840733"/>
            <a:ext cx="1270000" cy="1587500"/>
          </a:xfrm>
          <a:prstGeom prst="rect">
            <a:avLst/>
          </a:prstGeom>
        </p:spPr>
      </p:pic>
      <p:pic>
        <p:nvPicPr>
          <p:cNvPr id="8" name="Picture 7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2A04BAB5-EBF0-E60C-A75D-01122A3038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58" y="4638710"/>
            <a:ext cx="1269999" cy="1587499"/>
          </a:xfrm>
          <a:prstGeom prst="rect">
            <a:avLst/>
          </a:prstGeom>
        </p:spPr>
      </p:pic>
      <p:pic>
        <p:nvPicPr>
          <p:cNvPr id="10" name="Picture 9" descr="A person wearing a hat&#10;&#10;Description automatically generated with medium confidence">
            <a:extLst>
              <a:ext uri="{FF2B5EF4-FFF2-40B4-BE49-F238E27FC236}">
                <a16:creationId xmlns:a16="http://schemas.microsoft.com/office/drawing/2014/main" id="{9505F5E5-56D9-7BCC-125E-F4C0D60B84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42756"/>
            <a:ext cx="1270000" cy="1587500"/>
          </a:xfrm>
          <a:prstGeom prst="rect">
            <a:avLst/>
          </a:prstGeom>
        </p:spPr>
      </p:pic>
      <p:pic>
        <p:nvPicPr>
          <p:cNvPr id="12" name="Picture 11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6D706881-A1B9-AD19-6FA4-E276044510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27890"/>
            <a:ext cx="1270000" cy="1587500"/>
          </a:xfrm>
          <a:prstGeom prst="rect">
            <a:avLst/>
          </a:prstGeom>
        </p:spPr>
      </p:pic>
      <p:pic>
        <p:nvPicPr>
          <p:cNvPr id="14" name="Picture 1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A4E72408-B9B1-5CA0-F558-49F6CD329D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638710"/>
            <a:ext cx="1270000" cy="15875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0694E27-81C1-5085-227C-B2C2EBE97D72}"/>
              </a:ext>
            </a:extLst>
          </p:cNvPr>
          <p:cNvSpPr txBox="1"/>
          <p:nvPr/>
        </p:nvSpPr>
        <p:spPr>
          <a:xfrm>
            <a:off x="2230118" y="1042756"/>
            <a:ext cx="37947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rgbClr val="403F42"/>
                </a:solidFill>
                <a:latin typeface="ArialMT"/>
              </a:rPr>
              <a:t>María Emilia Bravo</a:t>
            </a:r>
          </a:p>
          <a:p>
            <a:pPr algn="l"/>
            <a:r>
              <a:rPr lang="en-US" dirty="0">
                <a:solidFill>
                  <a:srgbClr val="403F42"/>
                </a:solidFill>
                <a:latin typeface="ArialMT"/>
              </a:rPr>
              <a:t>Argentina to USA</a:t>
            </a:r>
          </a:p>
          <a:p>
            <a:pPr algn="l"/>
            <a:r>
              <a:rPr lang="en-US" dirty="0">
                <a:solidFill>
                  <a:srgbClr val="403F42"/>
                </a:solidFill>
                <a:latin typeface="ArialMT"/>
              </a:rPr>
              <a:t>Taxonomy of </a:t>
            </a:r>
            <a:r>
              <a:rPr lang="en-US" dirty="0" err="1">
                <a:solidFill>
                  <a:srgbClr val="403F42"/>
                </a:solidFill>
                <a:latin typeface="ArialMT"/>
              </a:rPr>
              <a:t>polychaetes</a:t>
            </a:r>
            <a:r>
              <a:rPr lang="en-US" dirty="0">
                <a:solidFill>
                  <a:srgbClr val="403F42"/>
                </a:solidFill>
                <a:latin typeface="ArialMT"/>
              </a:rPr>
              <a:t> in methane seeps</a:t>
            </a:r>
            <a:endParaRPr lang="en-A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35CD5B-C4AB-71AD-3B23-DED1B224C4A6}"/>
              </a:ext>
            </a:extLst>
          </p:cNvPr>
          <p:cNvSpPr txBox="1"/>
          <p:nvPr/>
        </p:nvSpPr>
        <p:spPr>
          <a:xfrm>
            <a:off x="2230118" y="2840733"/>
            <a:ext cx="379476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rgbClr val="403F42"/>
                </a:solidFill>
                <a:latin typeface="ArialMT"/>
              </a:rPr>
              <a:t>Maya </a:t>
            </a:r>
            <a:r>
              <a:rPr lang="en-US" sz="1800" b="1" i="0" u="none" strike="noStrike" baseline="0" dirty="0" err="1">
                <a:solidFill>
                  <a:srgbClr val="403F42"/>
                </a:solidFill>
                <a:latin typeface="ArialMT"/>
              </a:rPr>
              <a:t>Eria</a:t>
            </a:r>
            <a:r>
              <a:rPr lang="en-US" sz="1800" b="1" i="0" u="none" strike="noStrike" baseline="0" dirty="0">
                <a:solidFill>
                  <a:srgbClr val="403F42"/>
                </a:solidFill>
                <a:latin typeface="ArialMT"/>
              </a:rPr>
              <a:t> </a:t>
            </a:r>
            <a:r>
              <a:rPr lang="en-US" sz="1800" b="1" i="0" u="none" strike="noStrike" baseline="0" dirty="0" err="1">
                <a:solidFill>
                  <a:srgbClr val="403F42"/>
                </a:solidFill>
                <a:latin typeface="ArialMT"/>
              </a:rPr>
              <a:t>Sinurat</a:t>
            </a:r>
            <a:endParaRPr lang="en-US" sz="1800" b="1" i="0" u="none" strike="noStrike" baseline="0" dirty="0">
              <a:solidFill>
                <a:srgbClr val="403F42"/>
              </a:solidFill>
              <a:latin typeface="ArialMT"/>
            </a:endParaRPr>
          </a:p>
          <a:p>
            <a:pPr algn="l"/>
            <a:r>
              <a:rPr lang="en-US" dirty="0">
                <a:solidFill>
                  <a:srgbClr val="403F42"/>
                </a:solidFill>
                <a:latin typeface="ArialMT"/>
              </a:rPr>
              <a:t>Indonesia to Italy</a:t>
            </a:r>
          </a:p>
          <a:p>
            <a:pPr algn="l"/>
            <a:r>
              <a:rPr lang="en-US" dirty="0">
                <a:solidFill>
                  <a:srgbClr val="403F42"/>
                </a:solidFill>
                <a:latin typeface="ArialMT"/>
              </a:rPr>
              <a:t>Altimetry Data Processing Training for Sea Level Trend and Variability Studies</a:t>
            </a:r>
            <a:endParaRPr lang="en-A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A028FC-79EC-350D-7113-8B7B79D2D050}"/>
              </a:ext>
            </a:extLst>
          </p:cNvPr>
          <p:cNvSpPr txBox="1"/>
          <p:nvPr/>
        </p:nvSpPr>
        <p:spPr>
          <a:xfrm>
            <a:off x="2230118" y="4638710"/>
            <a:ext cx="37947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rgbClr val="403F42"/>
                </a:solidFill>
                <a:latin typeface="ArialMT"/>
              </a:rPr>
              <a:t>Sangeeta Naik</a:t>
            </a:r>
          </a:p>
          <a:p>
            <a:pPr algn="l"/>
            <a:r>
              <a:rPr lang="en-US" dirty="0">
                <a:solidFill>
                  <a:srgbClr val="403F42"/>
                </a:solidFill>
                <a:latin typeface="ArialMT"/>
              </a:rPr>
              <a:t>India to UK</a:t>
            </a:r>
            <a:endParaRPr lang="en-AU" dirty="0">
              <a:solidFill>
                <a:srgbClr val="403F42"/>
              </a:solidFill>
              <a:latin typeface="ArialMT"/>
            </a:endParaRPr>
          </a:p>
          <a:p>
            <a:pPr algn="l"/>
            <a:r>
              <a:rPr lang="en-US" dirty="0">
                <a:solidFill>
                  <a:srgbClr val="403F42"/>
                </a:solidFill>
                <a:latin typeface="ArialMT"/>
              </a:rPr>
              <a:t>Bacterial farming by </a:t>
            </a:r>
            <a:r>
              <a:rPr lang="en-US" dirty="0" err="1">
                <a:solidFill>
                  <a:srgbClr val="403F42"/>
                </a:solidFill>
                <a:latin typeface="ArialMT"/>
              </a:rPr>
              <a:t>mixoplankton</a:t>
            </a:r>
            <a:r>
              <a:rPr lang="en-US" dirty="0">
                <a:solidFill>
                  <a:srgbClr val="403F42"/>
                </a:solidFill>
                <a:latin typeface="ArialMT"/>
              </a:rPr>
              <a:t> in the global oceans; an integrated in vivo &amp; in silico training </a:t>
            </a:r>
            <a:r>
              <a:rPr lang="en-US" dirty="0" err="1">
                <a:solidFill>
                  <a:srgbClr val="403F42"/>
                </a:solidFill>
                <a:latin typeface="ArialMT"/>
              </a:rPr>
              <a:t>programme</a:t>
            </a:r>
            <a:endParaRPr lang="en-US" dirty="0">
              <a:solidFill>
                <a:srgbClr val="403F42"/>
              </a:solidFill>
              <a:latin typeface="ArialM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40C0F7-705B-473D-BA6C-88A441D97524}"/>
              </a:ext>
            </a:extLst>
          </p:cNvPr>
          <p:cNvSpPr txBox="1"/>
          <p:nvPr/>
        </p:nvSpPr>
        <p:spPr>
          <a:xfrm>
            <a:off x="7612066" y="1073564"/>
            <a:ext cx="379476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rgbClr val="403F42"/>
                </a:solidFill>
                <a:latin typeface="ArialMT"/>
              </a:rPr>
              <a:t>Bredon </a:t>
            </a:r>
            <a:r>
              <a:rPr lang="en-US" sz="1800" b="1" i="0" u="none" strike="noStrike" baseline="0" dirty="0" err="1">
                <a:solidFill>
                  <a:srgbClr val="403F42"/>
                </a:solidFill>
                <a:latin typeface="ArialMT"/>
              </a:rPr>
              <a:t>Damini</a:t>
            </a:r>
            <a:endParaRPr lang="en-US" sz="1800" b="1" i="0" u="none" strike="noStrike" baseline="0" dirty="0">
              <a:solidFill>
                <a:srgbClr val="403F42"/>
              </a:solidFill>
              <a:latin typeface="ArialMT"/>
            </a:endParaRPr>
          </a:p>
          <a:p>
            <a:pPr algn="l"/>
            <a:r>
              <a:rPr lang="en-US" dirty="0">
                <a:solidFill>
                  <a:srgbClr val="403F42"/>
                </a:solidFill>
                <a:latin typeface="ArialMT"/>
              </a:rPr>
              <a:t>Brazil to UK</a:t>
            </a:r>
          </a:p>
          <a:p>
            <a:pPr algn="l"/>
            <a:r>
              <a:rPr lang="en-US" sz="1800" b="0" i="0" u="none" strike="noStrike" baseline="0" dirty="0">
                <a:solidFill>
                  <a:srgbClr val="403F42"/>
                </a:solidFill>
                <a:latin typeface="ArialMT"/>
              </a:rPr>
              <a:t>Autonomous underwater vehicles as a tool to improve Antarctic shelf regions studies (</a:t>
            </a:r>
            <a:r>
              <a:rPr lang="en-US" sz="1800" b="0" i="0" u="none" strike="noStrike" baseline="0" dirty="0" err="1">
                <a:solidFill>
                  <a:srgbClr val="403F42"/>
                </a:solidFill>
                <a:latin typeface="ArialMT"/>
              </a:rPr>
              <a:t>SeaGlider</a:t>
            </a:r>
            <a:r>
              <a:rPr lang="en-US" sz="1800" b="0" i="0" u="none" strike="noStrike" baseline="0" dirty="0">
                <a:solidFill>
                  <a:srgbClr val="403F42"/>
                </a:solidFill>
                <a:latin typeface="ArialMT"/>
              </a:rPr>
              <a:t> data).</a:t>
            </a:r>
            <a:endParaRPr lang="en-US" dirty="0">
              <a:solidFill>
                <a:srgbClr val="403F42"/>
              </a:solidFill>
              <a:latin typeface="ArialM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E86705-F9C3-01A2-932B-973F9D3A33BF}"/>
              </a:ext>
            </a:extLst>
          </p:cNvPr>
          <p:cNvSpPr txBox="1"/>
          <p:nvPr/>
        </p:nvSpPr>
        <p:spPr>
          <a:xfrm>
            <a:off x="7612066" y="2809982"/>
            <a:ext cx="379476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rgbClr val="403F42"/>
                </a:solidFill>
                <a:latin typeface="ArialMT"/>
              </a:rPr>
              <a:t>Anwesha Ghosh</a:t>
            </a:r>
          </a:p>
          <a:p>
            <a:pPr algn="l"/>
            <a:r>
              <a:rPr lang="en-US" dirty="0">
                <a:solidFill>
                  <a:srgbClr val="403F42"/>
                </a:solidFill>
                <a:latin typeface="ArialMT"/>
              </a:rPr>
              <a:t>India to UK</a:t>
            </a:r>
          </a:p>
          <a:p>
            <a:pPr algn="l"/>
            <a:r>
              <a:rPr lang="en-US" dirty="0">
                <a:solidFill>
                  <a:srgbClr val="403F42"/>
                </a:solidFill>
                <a:latin typeface="ArialMT"/>
              </a:rPr>
              <a:t>I</a:t>
            </a:r>
            <a:r>
              <a:rPr lang="en-US" sz="1800" b="0" i="0" u="none" strike="noStrike" baseline="0" dirty="0">
                <a:solidFill>
                  <a:srgbClr val="403F42"/>
                </a:solidFill>
                <a:latin typeface="ArialMT"/>
              </a:rPr>
              <a:t>ntegrating coastal observations to explore the biological impacts of climate change</a:t>
            </a:r>
            <a:endParaRPr lang="en-US" dirty="0">
              <a:solidFill>
                <a:srgbClr val="403F42"/>
              </a:solidFill>
              <a:latin typeface="ArialM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A5C603-E70C-CC90-AE42-2D9D40B85EF9}"/>
              </a:ext>
            </a:extLst>
          </p:cNvPr>
          <p:cNvSpPr txBox="1"/>
          <p:nvPr/>
        </p:nvSpPr>
        <p:spPr>
          <a:xfrm>
            <a:off x="7612066" y="4638710"/>
            <a:ext cx="379476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rgbClr val="403F42"/>
                </a:solidFill>
                <a:latin typeface="ArialMT"/>
              </a:rPr>
              <a:t>Isabelle de Oliveira</a:t>
            </a:r>
          </a:p>
          <a:p>
            <a:pPr algn="l"/>
            <a:r>
              <a:rPr lang="en-US" dirty="0">
                <a:solidFill>
                  <a:srgbClr val="403F42"/>
                </a:solidFill>
                <a:latin typeface="ArialMT"/>
              </a:rPr>
              <a:t>Brazil to Norway</a:t>
            </a:r>
          </a:p>
          <a:p>
            <a:pPr algn="l"/>
            <a:r>
              <a:rPr lang="en-US" sz="1800" b="0" i="0" u="none" strike="noStrike" baseline="0" dirty="0">
                <a:solidFill>
                  <a:srgbClr val="403F42"/>
                </a:solidFill>
                <a:latin typeface="ArialMT"/>
              </a:rPr>
              <a:t>Ocean-Atmosphere processes in response to climate change in the tropical South Atlantic.</a:t>
            </a:r>
            <a:endParaRPr lang="en-US" dirty="0">
              <a:solidFill>
                <a:srgbClr val="403F42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123695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D552C993-6667-3200-4495-D0DE2F2DB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094" y="1983139"/>
            <a:ext cx="1207666" cy="1423001"/>
          </a:xfrm>
          <a:prstGeom prst="rect">
            <a:avLst/>
          </a:prstGeom>
        </p:spPr>
      </p:pic>
      <p:pic>
        <p:nvPicPr>
          <p:cNvPr id="5" name="Picture 4" descr="A person wearing a life jacket and standing on a boat&#10;&#10;Description automatically generated with low confidence">
            <a:extLst>
              <a:ext uri="{FF2B5EF4-FFF2-40B4-BE49-F238E27FC236}">
                <a16:creationId xmlns:a16="http://schemas.microsoft.com/office/drawing/2014/main" id="{3695C165-1517-21A0-6048-823A980EE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810" y="5342676"/>
            <a:ext cx="2026215" cy="1423001"/>
          </a:xfrm>
          <a:prstGeom prst="rect">
            <a:avLst/>
          </a:prstGeom>
        </p:spPr>
      </p:pic>
      <p:pic>
        <p:nvPicPr>
          <p:cNvPr id="7" name="Picture 6" descr="A person smiling at the camera&#10;&#10;Description automatically generated with medium confidence">
            <a:extLst>
              <a:ext uri="{FF2B5EF4-FFF2-40B4-BE49-F238E27FC236}">
                <a16:creationId xmlns:a16="http://schemas.microsoft.com/office/drawing/2014/main" id="{14318D9C-D1B4-C36C-E962-DD4E0007C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75" y="3656626"/>
            <a:ext cx="1834795" cy="1133324"/>
          </a:xfrm>
          <a:prstGeom prst="rect">
            <a:avLst/>
          </a:prstGeom>
        </p:spPr>
      </p:pic>
      <p:pic>
        <p:nvPicPr>
          <p:cNvPr id="11" name="Picture 10" descr="A picture containing indoor, wall, hospital room, cluttered&#10;&#10;Description automatically generated">
            <a:extLst>
              <a:ext uri="{FF2B5EF4-FFF2-40B4-BE49-F238E27FC236}">
                <a16:creationId xmlns:a16="http://schemas.microsoft.com/office/drawing/2014/main" id="{DEE1B2D8-1E7C-49C2-A545-5E78D94779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49815" y="3772859"/>
            <a:ext cx="1610222" cy="1207667"/>
          </a:xfrm>
          <a:prstGeom prst="rect">
            <a:avLst/>
          </a:prstGeom>
        </p:spPr>
      </p:pic>
      <p:pic>
        <p:nvPicPr>
          <p:cNvPr id="13" name="Picture 12" descr="A picture containing water, person, outdoor, sport&#10;&#10;Description automatically generated">
            <a:extLst>
              <a:ext uri="{FF2B5EF4-FFF2-40B4-BE49-F238E27FC236}">
                <a16:creationId xmlns:a16="http://schemas.microsoft.com/office/drawing/2014/main" id="{97504D91-2900-A706-8BDA-CFEAF61E26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76" y="2452354"/>
            <a:ext cx="1834794" cy="1032072"/>
          </a:xfrm>
          <a:prstGeom prst="rect">
            <a:avLst/>
          </a:prstGeom>
        </p:spPr>
      </p:pic>
      <p:pic>
        <p:nvPicPr>
          <p:cNvPr id="15" name="Picture 14" descr="A picture containing text, outdoor, ground, person&#10;&#10;Description automatically generated">
            <a:extLst>
              <a:ext uri="{FF2B5EF4-FFF2-40B4-BE49-F238E27FC236}">
                <a16:creationId xmlns:a16="http://schemas.microsoft.com/office/drawing/2014/main" id="{5962BAA0-E122-23B6-AAB3-2C571A2D36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75" y="841511"/>
            <a:ext cx="1834795" cy="1376096"/>
          </a:xfrm>
          <a:prstGeom prst="rect">
            <a:avLst/>
          </a:prstGeom>
        </p:spPr>
      </p:pic>
      <p:pic>
        <p:nvPicPr>
          <p:cNvPr id="17" name="Picture 16" descr="A person standing in front of a body of water&#10;&#10;Description automatically generated with medium confidence">
            <a:extLst>
              <a:ext uri="{FF2B5EF4-FFF2-40B4-BE49-F238E27FC236}">
                <a16:creationId xmlns:a16="http://schemas.microsoft.com/office/drawing/2014/main" id="{28AA874F-E143-C5E1-5633-15BA036D32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810" y="281764"/>
            <a:ext cx="1227388" cy="1535934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11E4D0F-A7C1-7A8A-E421-BF9C4BDF39E1}"/>
              </a:ext>
            </a:extLst>
          </p:cNvPr>
          <p:cNvSpPr txBox="1">
            <a:spLocks/>
          </p:cNvSpPr>
          <p:nvPr/>
        </p:nvSpPr>
        <p:spPr>
          <a:xfrm>
            <a:off x="200310" y="308080"/>
            <a:ext cx="9454371" cy="39377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514575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70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66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61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3490539">
              <a:lnSpc>
                <a:spcPts val="22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en-US" sz="2800" b="1" kern="0" dirty="0">
                <a:solidFill>
                  <a:schemeClr val="tx2">
                    <a:lumMod val="75000"/>
                  </a:schemeClr>
                </a:solidFill>
              </a:rPr>
              <a:t>“Exceptional” SCOR Fellow/Scholar (8 applications)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19EA15-E8B4-0174-3F00-6651D288C6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3135" y="4992131"/>
            <a:ext cx="1366222" cy="16359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E40514-DF2C-8C0E-E7E7-226EEAB46F7E}"/>
              </a:ext>
            </a:extLst>
          </p:cNvPr>
          <p:cNvSpPr txBox="1"/>
          <p:nvPr/>
        </p:nvSpPr>
        <p:spPr>
          <a:xfrm>
            <a:off x="2301240" y="929394"/>
            <a:ext cx="37947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 err="1">
                <a:solidFill>
                  <a:srgbClr val="403F42"/>
                </a:solidFill>
                <a:latin typeface="ArialMT"/>
              </a:rPr>
              <a:t>Amii</a:t>
            </a:r>
            <a:r>
              <a:rPr lang="en-US" sz="1800" b="1" i="0" u="none" strike="noStrike" baseline="0" dirty="0">
                <a:solidFill>
                  <a:srgbClr val="403F42"/>
                </a:solidFill>
                <a:latin typeface="ArialMT"/>
              </a:rPr>
              <a:t> </a:t>
            </a:r>
            <a:r>
              <a:rPr lang="en-US" sz="1800" b="1" i="0" u="none" strike="noStrike" baseline="0" dirty="0" err="1">
                <a:solidFill>
                  <a:srgbClr val="403F42"/>
                </a:solidFill>
                <a:latin typeface="ArialMT"/>
              </a:rPr>
              <a:t>Usese</a:t>
            </a:r>
            <a:endParaRPr lang="en-US" sz="1800" b="1" i="0" u="none" strike="noStrike" baseline="0" dirty="0">
              <a:solidFill>
                <a:srgbClr val="403F42"/>
              </a:solidFill>
              <a:latin typeface="ArialMT"/>
            </a:endParaRPr>
          </a:p>
          <a:p>
            <a:pPr algn="l"/>
            <a:r>
              <a:rPr lang="en-US" dirty="0">
                <a:solidFill>
                  <a:srgbClr val="403F42"/>
                </a:solidFill>
                <a:latin typeface="ArialMT"/>
              </a:rPr>
              <a:t>Nigeria to UK</a:t>
            </a:r>
          </a:p>
          <a:p>
            <a:pPr algn="l"/>
            <a:r>
              <a:rPr lang="en-US" dirty="0">
                <a:solidFill>
                  <a:srgbClr val="403F42"/>
                </a:solidFill>
                <a:latin typeface="ArialMT"/>
              </a:rPr>
              <a:t>IMBeR - fellow</a:t>
            </a:r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7B2A85-2846-1762-C4D3-08E21660A68B}"/>
              </a:ext>
            </a:extLst>
          </p:cNvPr>
          <p:cNvSpPr txBox="1"/>
          <p:nvPr/>
        </p:nvSpPr>
        <p:spPr>
          <a:xfrm>
            <a:off x="2301240" y="2385326"/>
            <a:ext cx="37947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 err="1">
                <a:solidFill>
                  <a:srgbClr val="403F42"/>
                </a:solidFill>
                <a:latin typeface="ArialMT"/>
              </a:rPr>
              <a:t>MaryMar</a:t>
            </a:r>
            <a:r>
              <a:rPr lang="en-US" sz="1800" b="1" i="0" u="none" strike="noStrike" baseline="0" dirty="0">
                <a:solidFill>
                  <a:srgbClr val="403F42"/>
                </a:solidFill>
                <a:latin typeface="ArialMT"/>
              </a:rPr>
              <a:t> Payne</a:t>
            </a:r>
          </a:p>
          <a:p>
            <a:pPr algn="l"/>
            <a:r>
              <a:rPr lang="en-US" dirty="0">
                <a:solidFill>
                  <a:srgbClr val="403F42"/>
                </a:solidFill>
                <a:latin typeface="ArialMT"/>
              </a:rPr>
              <a:t>Philippines to Japan</a:t>
            </a:r>
          </a:p>
          <a:p>
            <a:pPr algn="l"/>
            <a:r>
              <a:rPr lang="en-US" dirty="0" err="1">
                <a:solidFill>
                  <a:srgbClr val="403F42"/>
                </a:solidFill>
                <a:latin typeface="ArialMT"/>
              </a:rPr>
              <a:t>MetaZooGene</a:t>
            </a:r>
            <a:r>
              <a:rPr lang="en-US" dirty="0">
                <a:solidFill>
                  <a:srgbClr val="403F42"/>
                </a:solidFill>
                <a:latin typeface="ArialMT"/>
              </a:rPr>
              <a:t> - fellow</a:t>
            </a:r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7B49B7-C789-FE2C-A713-22DE71BC50B5}"/>
              </a:ext>
            </a:extLst>
          </p:cNvPr>
          <p:cNvSpPr txBox="1"/>
          <p:nvPr/>
        </p:nvSpPr>
        <p:spPr>
          <a:xfrm>
            <a:off x="2301240" y="3643783"/>
            <a:ext cx="37947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rgbClr val="403F42"/>
                </a:solidFill>
                <a:latin typeface="ArialMT"/>
              </a:rPr>
              <a:t>Micaela Trimble</a:t>
            </a:r>
          </a:p>
          <a:p>
            <a:pPr algn="l"/>
            <a:r>
              <a:rPr lang="en-US" dirty="0">
                <a:solidFill>
                  <a:srgbClr val="403F42"/>
                </a:solidFill>
                <a:latin typeface="ArialMT"/>
              </a:rPr>
              <a:t>Uruguay to Canada</a:t>
            </a:r>
          </a:p>
          <a:p>
            <a:pPr algn="l"/>
            <a:r>
              <a:rPr lang="en-US" dirty="0">
                <a:solidFill>
                  <a:srgbClr val="403F42"/>
                </a:solidFill>
                <a:latin typeface="ArialMT"/>
              </a:rPr>
              <a:t>IMBeR - fellow</a:t>
            </a:r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F059EF-5ABB-42AF-2EB1-1B3517698AAE}"/>
              </a:ext>
            </a:extLst>
          </p:cNvPr>
          <p:cNvSpPr txBox="1"/>
          <p:nvPr/>
        </p:nvSpPr>
        <p:spPr>
          <a:xfrm>
            <a:off x="8550064" y="3739479"/>
            <a:ext cx="37947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403F42"/>
                </a:solidFill>
                <a:latin typeface="ArialMT"/>
              </a:rPr>
              <a:t>Nina </a:t>
            </a:r>
            <a:r>
              <a:rPr lang="en-US" b="1" dirty="0" err="1">
                <a:solidFill>
                  <a:srgbClr val="403F42"/>
                </a:solidFill>
                <a:latin typeface="ArialMT"/>
              </a:rPr>
              <a:t>Schubak</a:t>
            </a:r>
            <a:endParaRPr lang="en-US" sz="1800" b="1" i="0" u="none" strike="noStrike" baseline="0" dirty="0">
              <a:solidFill>
                <a:srgbClr val="403F42"/>
              </a:solidFill>
              <a:latin typeface="ArialMT"/>
            </a:endParaRPr>
          </a:p>
          <a:p>
            <a:pPr algn="l"/>
            <a:r>
              <a:rPr lang="en-US" dirty="0">
                <a:solidFill>
                  <a:srgbClr val="403F42"/>
                </a:solidFill>
                <a:latin typeface="ArialMT"/>
              </a:rPr>
              <a:t>Germany/UK to Brazil</a:t>
            </a:r>
          </a:p>
          <a:p>
            <a:pPr algn="l"/>
            <a:r>
              <a:rPr lang="en-US" dirty="0">
                <a:solidFill>
                  <a:srgbClr val="403F42"/>
                </a:solidFill>
                <a:latin typeface="ArialMT"/>
              </a:rPr>
              <a:t>WG 156 - scholar</a:t>
            </a:r>
            <a:endParaRPr lang="en-A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D34B1C-CCCF-519B-837B-811130AF4E7E}"/>
              </a:ext>
            </a:extLst>
          </p:cNvPr>
          <p:cNvSpPr txBox="1"/>
          <p:nvPr/>
        </p:nvSpPr>
        <p:spPr>
          <a:xfrm>
            <a:off x="8550064" y="771910"/>
            <a:ext cx="37947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dirty="0" err="1">
                <a:solidFill>
                  <a:srgbClr val="403F42"/>
                </a:solidFill>
                <a:latin typeface="ArialMT"/>
              </a:rPr>
              <a:t>Saumya</a:t>
            </a:r>
            <a:r>
              <a:rPr lang="en-US" b="1" dirty="0">
                <a:solidFill>
                  <a:srgbClr val="403F42"/>
                </a:solidFill>
                <a:latin typeface="ArialMT"/>
              </a:rPr>
              <a:t> </a:t>
            </a:r>
            <a:r>
              <a:rPr lang="en-US" b="1" dirty="0" err="1">
                <a:solidFill>
                  <a:srgbClr val="403F42"/>
                </a:solidFill>
                <a:latin typeface="ArialMT"/>
              </a:rPr>
              <a:t>Silori</a:t>
            </a:r>
            <a:endParaRPr lang="en-US" sz="1800" b="1" i="0" u="none" strike="noStrike" baseline="0" dirty="0">
              <a:solidFill>
                <a:srgbClr val="403F42"/>
              </a:solidFill>
              <a:latin typeface="ArialMT"/>
            </a:endParaRPr>
          </a:p>
          <a:p>
            <a:pPr algn="l"/>
            <a:r>
              <a:rPr lang="en-US" dirty="0">
                <a:solidFill>
                  <a:srgbClr val="403F42"/>
                </a:solidFill>
                <a:latin typeface="ArialMT"/>
              </a:rPr>
              <a:t>India to Spain</a:t>
            </a:r>
          </a:p>
          <a:p>
            <a:pPr algn="l"/>
            <a:r>
              <a:rPr lang="en-US" dirty="0" err="1">
                <a:solidFill>
                  <a:srgbClr val="403F42"/>
                </a:solidFill>
                <a:latin typeface="ArialMT"/>
              </a:rPr>
              <a:t>ReMO</a:t>
            </a:r>
            <a:r>
              <a:rPr lang="en-US" dirty="0">
                <a:solidFill>
                  <a:srgbClr val="403F42"/>
                </a:solidFill>
                <a:latin typeface="ArialMT"/>
              </a:rPr>
              <a:t> - fellow</a:t>
            </a:r>
            <a:endParaRPr lang="en-A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15F9BF-C397-1402-23B7-0668BB47275F}"/>
              </a:ext>
            </a:extLst>
          </p:cNvPr>
          <p:cNvSpPr txBox="1"/>
          <p:nvPr/>
        </p:nvSpPr>
        <p:spPr>
          <a:xfrm>
            <a:off x="8550064" y="2195192"/>
            <a:ext cx="37947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403F42"/>
                </a:solidFill>
                <a:latin typeface="ArialMT"/>
              </a:rPr>
              <a:t>Frances Gulland</a:t>
            </a:r>
            <a:endParaRPr lang="en-US" sz="1800" b="1" i="0" u="none" strike="noStrike" baseline="0" dirty="0">
              <a:solidFill>
                <a:srgbClr val="403F42"/>
              </a:solidFill>
              <a:latin typeface="ArialMT"/>
            </a:endParaRPr>
          </a:p>
          <a:p>
            <a:pPr algn="l"/>
            <a:r>
              <a:rPr lang="en-US" dirty="0">
                <a:solidFill>
                  <a:srgbClr val="403F42"/>
                </a:solidFill>
                <a:latin typeface="ArialMT"/>
              </a:rPr>
              <a:t>USA to South Africa</a:t>
            </a:r>
          </a:p>
          <a:p>
            <a:pPr algn="l"/>
            <a:r>
              <a:rPr lang="en-US" dirty="0">
                <a:solidFill>
                  <a:srgbClr val="403F42"/>
                </a:solidFill>
                <a:latin typeface="ArialMT"/>
              </a:rPr>
              <a:t>GlobalHAB - scholar</a:t>
            </a:r>
            <a:endParaRPr lang="en-A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D30829-EAB3-A447-9722-CDA7F6656BB7}"/>
              </a:ext>
            </a:extLst>
          </p:cNvPr>
          <p:cNvSpPr txBox="1"/>
          <p:nvPr/>
        </p:nvSpPr>
        <p:spPr>
          <a:xfrm>
            <a:off x="2453640" y="5157676"/>
            <a:ext cx="37947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403F42"/>
                </a:solidFill>
                <a:latin typeface="ArialMT"/>
              </a:rPr>
              <a:t>Natalia </a:t>
            </a:r>
            <a:r>
              <a:rPr lang="en-US" b="1" dirty="0" err="1">
                <a:solidFill>
                  <a:srgbClr val="403F42"/>
                </a:solidFill>
                <a:latin typeface="ArialMT"/>
              </a:rPr>
              <a:t>Osma</a:t>
            </a:r>
            <a:endParaRPr lang="en-US" sz="1800" b="1" i="0" u="none" strike="noStrike" baseline="0" dirty="0">
              <a:solidFill>
                <a:srgbClr val="403F42"/>
              </a:solidFill>
              <a:latin typeface="ArialMT"/>
            </a:endParaRPr>
          </a:p>
          <a:p>
            <a:pPr algn="l"/>
            <a:r>
              <a:rPr lang="en-US" dirty="0">
                <a:solidFill>
                  <a:srgbClr val="403F42"/>
                </a:solidFill>
                <a:latin typeface="ArialMT"/>
              </a:rPr>
              <a:t>Chile to Span</a:t>
            </a:r>
          </a:p>
          <a:p>
            <a:pPr algn="l"/>
            <a:r>
              <a:rPr lang="en-US" dirty="0" err="1">
                <a:solidFill>
                  <a:srgbClr val="403F42"/>
                </a:solidFill>
                <a:latin typeface="ArialMT"/>
              </a:rPr>
              <a:t>ReMO</a:t>
            </a:r>
            <a:r>
              <a:rPr lang="en-US" dirty="0">
                <a:solidFill>
                  <a:srgbClr val="403F42"/>
                </a:solidFill>
                <a:latin typeface="ArialMT"/>
              </a:rPr>
              <a:t> - fellow</a:t>
            </a:r>
            <a:endParaRPr lang="en-A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75B9E1-41D4-BCA0-0133-DBE8290AC2FF}"/>
              </a:ext>
            </a:extLst>
          </p:cNvPr>
          <p:cNvSpPr txBox="1"/>
          <p:nvPr/>
        </p:nvSpPr>
        <p:spPr>
          <a:xfrm>
            <a:off x="9441485" y="5592511"/>
            <a:ext cx="37947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403F42"/>
                </a:solidFill>
                <a:latin typeface="ArialMT"/>
              </a:rPr>
              <a:t>Luciana </a:t>
            </a:r>
            <a:r>
              <a:rPr lang="en-US" b="1" dirty="0" err="1">
                <a:solidFill>
                  <a:srgbClr val="403F42"/>
                </a:solidFill>
                <a:latin typeface="ArialMT"/>
              </a:rPr>
              <a:t>Santoferara</a:t>
            </a:r>
            <a:endParaRPr lang="en-US" sz="1800" b="1" i="0" u="none" strike="noStrike" baseline="0" dirty="0">
              <a:solidFill>
                <a:srgbClr val="403F42"/>
              </a:solidFill>
              <a:latin typeface="ArialMT"/>
            </a:endParaRPr>
          </a:p>
          <a:p>
            <a:pPr algn="l"/>
            <a:r>
              <a:rPr lang="en-US" dirty="0">
                <a:solidFill>
                  <a:srgbClr val="403F42"/>
                </a:solidFill>
                <a:latin typeface="ArialMT"/>
              </a:rPr>
              <a:t>USA to Argentina</a:t>
            </a:r>
          </a:p>
          <a:p>
            <a:pPr algn="l"/>
            <a:r>
              <a:rPr lang="en-US" dirty="0">
                <a:solidFill>
                  <a:srgbClr val="403F42"/>
                </a:solidFill>
                <a:latin typeface="ArialMT"/>
              </a:rPr>
              <a:t>WG 165 - scholar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1286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AB85AC-9785-8FFB-968F-2088DB1F1384}"/>
              </a:ext>
            </a:extLst>
          </p:cNvPr>
          <p:cNvSpPr txBox="1"/>
          <p:nvPr/>
        </p:nvSpPr>
        <p:spPr>
          <a:xfrm>
            <a:off x="336050" y="1347700"/>
            <a:ext cx="11519899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Small Pelagic Fish: New Frontiers in Science for Sustainable Management / Joint PICES-ICES, November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Gordon Research Conference and Seminar on Ocean Biogeochemistry (GRC and GRS), April-May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Fourth ICES PICES Early Career Scientist Conference,  May 2022 (postponed to 2023)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Low oxygen environments in marine and coastal waters: Drivers, consequences, solutions, May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Ocean Mixing Gordon Research Conference and Gordon Research Seminar,  June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Committee on Space Research (COSPAR) 44th Scientific Assembly, July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5th International Symposium on the ocean in a high CO2 world,  September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Ramon Margalef Summer Colloquia (RMSC): Past, present and future of a living ocean, September- October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Planning Meeting for Global Library of Underwater Biological Sounds (GLUBS), July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SOLAS Open Science Conference 2022,  September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Ocean Optics XXV Conference, October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2022 Goldschmidt Conference, July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Open Science Conference on Eastern Boundary Upwelling Systems (EBUS): Past, Present and Future / SCOR WG #155 (EBUS), September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Best practices for the collection and processing of ship based underway flow-through optical data, August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VI Latin American Symposium of Polychaeta, SILPOLY 2022, November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3rd GEOTRACES Summer School: Introducing polar parameters, July 2022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D8AEAAE-A781-3183-75DC-011E328E9615}"/>
              </a:ext>
            </a:extLst>
          </p:cNvPr>
          <p:cNvSpPr txBox="1">
            <a:spLocks/>
          </p:cNvSpPr>
          <p:nvPr/>
        </p:nvSpPr>
        <p:spPr>
          <a:xfrm>
            <a:off x="200310" y="308080"/>
            <a:ext cx="9454371" cy="39377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514575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70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66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61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3490539">
              <a:lnSpc>
                <a:spcPts val="22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en-US" sz="2800" b="1" kern="0" dirty="0">
                <a:solidFill>
                  <a:schemeClr val="tx2">
                    <a:lumMod val="75000"/>
                  </a:schemeClr>
                </a:solidFill>
              </a:rPr>
              <a:t>Travel Support (US$ 73K)</a:t>
            </a:r>
          </a:p>
        </p:txBody>
      </p:sp>
    </p:spTree>
    <p:extLst>
      <p:ext uri="{BB962C8B-B14F-4D97-AF65-F5344CB8AC3E}">
        <p14:creationId xmlns:p14="http://schemas.microsoft.com/office/powerpoint/2010/main" val="3786714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AB85AC-9785-8FFB-968F-2088DB1F1384}"/>
              </a:ext>
            </a:extLst>
          </p:cNvPr>
          <p:cNvSpPr txBox="1"/>
          <p:nvPr/>
        </p:nvSpPr>
        <p:spPr>
          <a:xfrm>
            <a:off x="336050" y="885363"/>
            <a:ext cx="1151989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Discovery Research Camp in Namibia: onsite </a:t>
            </a:r>
            <a:r>
              <a:rPr lang="en-US" sz="2400" dirty="0"/>
              <a:t>April-May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Yearly since 2016 (except 2 COVID years)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Supported by Agouron and Simmons Foundations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Coordinated by Kurt </a:t>
            </a:r>
            <a:r>
              <a:rPr lang="en-US" sz="2400" dirty="0" err="1"/>
              <a:t>Hanselmann</a:t>
            </a:r>
            <a:r>
              <a:rPr lang="en-US" sz="2400" dirty="0"/>
              <a:t> (Switzerland) and </a:t>
            </a:r>
            <a:r>
              <a:rPr lang="en-US" sz="2400" dirty="0" err="1"/>
              <a:t>Chibo</a:t>
            </a:r>
            <a:r>
              <a:rPr lang="en-US" sz="2400" dirty="0"/>
              <a:t> </a:t>
            </a:r>
            <a:r>
              <a:rPr lang="en-US" sz="2400" dirty="0" err="1"/>
              <a:t>Chikwililwa</a:t>
            </a:r>
            <a:r>
              <a:rPr lang="en-US" sz="2400" dirty="0"/>
              <a:t> (UNAM – passed away in 2021)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Margit Wilhelm (UNAM) appointed to take the coordination of the course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New MoU signed between SCOR and UNAM establishing the scope of cooperation between both parties and the administrative terms.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MoU was signed for one year (2022) and its renewal (and terms of renewal) conditioned to the recommendations of the SCOR Committee on Capacity Development after reviewing the program. </a:t>
            </a:r>
            <a:endParaRPr lang="en-AU" sz="24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D8AEAAE-A781-3183-75DC-011E328E9615}"/>
              </a:ext>
            </a:extLst>
          </p:cNvPr>
          <p:cNvSpPr txBox="1">
            <a:spLocks/>
          </p:cNvSpPr>
          <p:nvPr/>
        </p:nvSpPr>
        <p:spPr>
          <a:xfrm>
            <a:off x="200310" y="308079"/>
            <a:ext cx="10618378" cy="68851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514575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70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66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61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3490539">
              <a:lnSpc>
                <a:spcPts val="22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en-US" sz="2800" b="1" kern="0" dirty="0">
                <a:solidFill>
                  <a:schemeClr val="tx2">
                    <a:lumMod val="75000"/>
                  </a:schemeClr>
                </a:solidFill>
              </a:rPr>
              <a:t>African Regional Graduate Network in Oceanography (A-RGNO)</a:t>
            </a:r>
          </a:p>
          <a:p>
            <a:pPr marL="0" indent="0" defTabSz="3490539">
              <a:lnSpc>
                <a:spcPts val="2200"/>
              </a:lnSpc>
              <a:spcBef>
                <a:spcPts val="0"/>
              </a:spcBef>
              <a:buFontTx/>
              <a:buNone/>
              <a:defRPr/>
            </a:pPr>
            <a:endParaRPr lang="en-US" altLang="en-US" sz="2800" b="1" kern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500CCD-5CB8-20D2-8174-1CC2ADB2F795}"/>
              </a:ext>
            </a:extLst>
          </p:cNvPr>
          <p:cNvSpPr txBox="1"/>
          <p:nvPr/>
        </p:nvSpPr>
        <p:spPr>
          <a:xfrm>
            <a:off x="336050" y="5631257"/>
            <a:ext cx="11653463" cy="966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SCOR Committee on Capacity Development: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Claudia Benitez‐Nelson, Chair (USA), </a:t>
            </a:r>
            <a:r>
              <a:rPr lang="pt-PT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Sanae Chiba (Canada/PICES), Vanessa Hatje (Brazil), Ntahondi Nyandwi (Tanzania), Rui Seabra (Portugal), </a:t>
            </a:r>
            <a:r>
              <a:rPr lang="de-DE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Paula Sierra (Colombia), Jennifer Verduin (Australia), 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Sun Xiaoxia (China-Beijing), Rebecca 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Zitoun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(Germany)</a:t>
            </a:r>
            <a:endParaRPr lang="en-A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604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AB85AC-9785-8FFB-968F-2088DB1F1384}"/>
              </a:ext>
            </a:extLst>
          </p:cNvPr>
          <p:cNvSpPr txBox="1"/>
          <p:nvPr/>
        </p:nvSpPr>
        <p:spPr>
          <a:xfrm>
            <a:off x="336050" y="1101124"/>
            <a:ext cx="1151989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A-RGNO entered the last phase of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SCOR Committee on Capacity Development reviewed the program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AutoNum type="arabicParenBoth"/>
            </a:pPr>
            <a:r>
              <a:rPr lang="en-US" sz="2400" dirty="0"/>
              <a:t>evaluate the A-RGNO’s major achievements since its implementation in 2014</a:t>
            </a:r>
          </a:p>
          <a:p>
            <a:pPr marL="457200" indent="-457200">
              <a:buAutoNum type="arabicParenBoth"/>
            </a:pPr>
            <a:r>
              <a:rPr lang="en-US" sz="2400" dirty="0"/>
              <a:t>stimulate the A-RGNO to plan for its major activities until 2025 (conditioned to the funder’s approval of a no cost extension until then)</a:t>
            </a:r>
          </a:p>
          <a:p>
            <a:pPr marL="457200" indent="-457200">
              <a:buAutoNum type="arabicParenBoth"/>
            </a:pPr>
            <a:r>
              <a:rPr lang="en-US" sz="2400" dirty="0"/>
              <a:t>determine whether and how we should proceed with further funding and applying for future RGNO-type programs. </a:t>
            </a:r>
          </a:p>
          <a:p>
            <a:pPr marL="457200" indent="-457200">
              <a:buAutoNum type="arabicParenBoth"/>
            </a:pPr>
            <a:endParaRPr lang="en-US" sz="2400" dirty="0"/>
          </a:p>
          <a:p>
            <a:r>
              <a:rPr lang="en-US" sz="2400" dirty="0"/>
              <a:t>The review process was intended </a:t>
            </a:r>
            <a:r>
              <a:rPr lang="en-US" sz="2400" b="1" dirty="0"/>
              <a:t>to be useful for the parties involved</a:t>
            </a:r>
            <a:r>
              <a:rPr lang="en-US" sz="2400" dirty="0"/>
              <a:t>, both SCOR and the University of Namibia (UNAM) along with the many partners to the program, by providing the opportunity </a:t>
            </a:r>
            <a:r>
              <a:rPr lang="en-US" sz="2400" b="1" dirty="0"/>
              <a:t>to reflect on past achievements, on limitations, and to envision future paths.</a:t>
            </a:r>
            <a:endParaRPr lang="en-AU" sz="2400" b="1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D8AEAAE-A781-3183-75DC-011E328E9615}"/>
              </a:ext>
            </a:extLst>
          </p:cNvPr>
          <p:cNvSpPr txBox="1">
            <a:spLocks/>
          </p:cNvSpPr>
          <p:nvPr/>
        </p:nvSpPr>
        <p:spPr>
          <a:xfrm>
            <a:off x="200310" y="308079"/>
            <a:ext cx="10618378" cy="68851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514575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70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66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61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3490539">
              <a:lnSpc>
                <a:spcPts val="28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en-US" sz="2800" b="1" kern="0" dirty="0">
                <a:solidFill>
                  <a:schemeClr val="tx2">
                    <a:lumMod val="75000"/>
                  </a:schemeClr>
                </a:solidFill>
              </a:rPr>
              <a:t>African Regional Graduate Network in Oceanography (A-RGNO)</a:t>
            </a:r>
          </a:p>
          <a:p>
            <a:pPr marL="0" indent="0" defTabSz="3490539">
              <a:lnSpc>
                <a:spcPts val="28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en-US" sz="2800" b="1" kern="0" dirty="0">
                <a:solidFill>
                  <a:schemeClr val="tx2">
                    <a:lumMod val="75000"/>
                  </a:schemeClr>
                </a:solidFill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2938206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1341</Words>
  <Application>Microsoft Office PowerPoint</Application>
  <PresentationFormat>Widescreen</PresentationFormat>
  <Paragraphs>137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ArialMT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Miloslavich</dc:creator>
  <cp:lastModifiedBy>Patricia Miloslavich</cp:lastModifiedBy>
  <cp:revision>31</cp:revision>
  <dcterms:created xsi:type="dcterms:W3CDTF">2022-09-17T22:26:45Z</dcterms:created>
  <dcterms:modified xsi:type="dcterms:W3CDTF">2022-10-05T22:33:48Z</dcterms:modified>
</cp:coreProperties>
</file>