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866" r:id="rId2"/>
    <p:sldId id="880" r:id="rId3"/>
    <p:sldId id="917" r:id="rId4"/>
    <p:sldId id="340" r:id="rId5"/>
    <p:sldId id="867" r:id="rId6"/>
    <p:sldId id="363" r:id="rId7"/>
    <p:sldId id="1159" r:id="rId8"/>
    <p:sldId id="1163" r:id="rId9"/>
    <p:sldId id="1161" r:id="rId10"/>
    <p:sldId id="931" r:id="rId11"/>
    <p:sldId id="1164" r:id="rId12"/>
    <p:sldId id="916" r:id="rId13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CD3"/>
    <a:srgbClr val="FF6783"/>
    <a:srgbClr val="006699"/>
    <a:srgbClr val="008080"/>
    <a:srgbClr val="009999"/>
    <a:srgbClr val="00CC99"/>
    <a:srgbClr val="4A4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6" autoAdjust="0"/>
    <p:restoredTop sz="71439" autoAdjust="0"/>
  </p:normalViewPr>
  <p:slideViewPr>
    <p:cSldViewPr snapToGrid="0" snapToObjects="1">
      <p:cViewPr varScale="1">
        <p:scale>
          <a:sx n="86" d="100"/>
          <a:sy n="86" d="100"/>
        </p:scale>
        <p:origin x="55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36"/>
    </p:cViewPr>
  </p:sorterViewPr>
  <p:notesViewPr>
    <p:cSldViewPr snapToGrid="0" snapToObjects="1">
      <p:cViewPr varScale="1">
        <p:scale>
          <a:sx n="141" d="100"/>
          <a:sy n="141" d="100"/>
        </p:scale>
        <p:origin x="35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CF9823-4F8F-46E0-9A75-697E5294EB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F260A-667F-4AEB-99BD-47500795DD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569373-3A97-45D5-9CB5-C4DBDCCC3941}" type="datetimeFigureOut">
              <a:rPr lang="en-US" altLang="en-US"/>
              <a:pPr>
                <a:defRPr/>
              </a:pPr>
              <a:t>9/27/22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04803D0-B0CA-4534-BBE5-B6681361F4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F5A613-8AE4-46F9-9DB4-54736AA6B3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621213"/>
            <a:ext cx="5851525" cy="377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3CBDC-A2BC-4AF9-B7E4-36C7CD1004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F3461-6EE4-4AFE-BE86-ABBF4D0297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12DD09-E8F4-469D-8562-F81A52991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pices.int/meetings/international/2023/eccwo-5/scop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1FDF5EE-1E5D-45D3-B790-40C0113D5F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6A330A1E-BC38-4196-9F3C-239A2E1B8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I am Sanae Chiba, Deputy Ex Secretary of the North Pacific Marine Science Organization aka PICES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inviting PICES to SCOR annual meeting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PICES is an Intergovernmental organization, comprising 6 member countries around the NP Ocean.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PICES functions as the forum, which provides our communities with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and frameworks for collaboratively creating and sharing scientific knowledges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PICES can play an important role in bringing a North Pacific perspectives to the global activities of SCOR,  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54B06CB-E198-475B-AE47-54FD754C0EC6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813" indent="-303213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2275" indent="-242888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7523D16-636C-4B3B-8A8C-92E21AEED411}" type="slidenum">
              <a:rPr lang="en-US" altLang="en-US" sz="1300">
                <a:latin typeface="Calibri" panose="020F0502020204030204" pitchFamily="34" charset="0"/>
              </a:rPr>
              <a:pPr algn="r" eaLnBrk="1" hangingPunct="1"/>
              <a:t>1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photo is from ICES/PICES Early Career Scientist Conference held in last July in Newfoundland, Canada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is 4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round of the same conference series, which is held every 5 years. 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much appreciate SCOR’s continuous support for the past and future conferences. </a:t>
            </a:r>
          </a:p>
          <a:p>
            <a:pPr>
              <a:spcBef>
                <a:spcPts val="0"/>
              </a:spcBef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12DD09-E8F4-469D-8562-F81A5299150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00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Most recently, 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Monday this week, here in Busan, 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SCOR, PICES and KIOST jointly organized the ECOP event.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Developing better capacity for Early Career Ocean Professionals. 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particulaly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aims to encourage ECOPs in KOREA to engage in UNDOS activities and leadership in ocean science. </a:t>
            </a:r>
          </a:p>
          <a:p>
            <a:pPr>
              <a:spcBef>
                <a:spcPts val="0"/>
              </a:spcBef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hope to explore more and more opportunities for SCOR/PICES collaboration on similar events.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12DD09-E8F4-469D-8562-F81A5299150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68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12DD09-E8F4-469D-8562-F81A5299150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72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87C2405-4CB2-49B9-84DA-8DDD830BD1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181171D-5B6A-49C9-97CD-F46734ABC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the structure of PICES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CA" altLang="en-US" sz="1200" b="1" dirty="0">
              <a:solidFill>
                <a:schemeClr val="accent1"/>
              </a:solidFill>
              <a:latin typeface="Arial" panose="020B0604020202020204" pitchFamily="34" charset="0"/>
              <a:ea typeface="굴림" panose="020B0600000101010101" pitchFamily="34" charset="-12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b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Governing Council (GC) is the decision-making body consisting of government representatives of the member countries.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b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Science Board is in charge </a:t>
            </a:r>
            <a:r>
              <a:rPr lang="en-CA" altLang="en-US" sz="12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of setting the direction of PICES science.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SB has 7 standing committees, and under the committees,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there are many Expert Groups which implement scientific projects in multidisciplinary areas.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CA" altLang="en-US" sz="1200" dirty="0">
              <a:latin typeface="Arial" panose="020B0604020202020204" pitchFamily="34" charset="0"/>
              <a:ea typeface="굴림" panose="020B0600000101010101" pitchFamily="34" charset="-12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The role and function of these EGs are somehow similar to that of SCOR WG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CA" altLang="en-US" sz="1200" dirty="0">
              <a:latin typeface="Arial" panose="020B0604020202020204" pitchFamily="34" charset="0"/>
              <a:ea typeface="굴림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E8C01DC-E484-4406-A17F-FEDC215296B4}"/>
              </a:ext>
            </a:extLst>
          </p:cNvPr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813" indent="-303213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2275" indent="-242888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17E5B5A-BB4B-4D1E-B415-811F0283BB8D}" type="slidenum">
              <a:rPr lang="en-US" altLang="en-US" sz="1300">
                <a:latin typeface="Calibri" panose="020F0502020204030204" pitchFamily="34" charset="0"/>
              </a:rPr>
              <a:pPr algn="r" eaLnBrk="1" hangingPunct="1"/>
              <a:t>2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The activities of these EGs are integrated and mapped on the Social-Ecological-Environmental System Framework,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Which is set by the PICES flagship programme FUTURE</a:t>
            </a:r>
            <a:endParaRPr lang="en-US" altLang="en-US" sz="1000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CA" altLang="en-US" sz="1200" dirty="0">
              <a:solidFill>
                <a:srgbClr val="4A452A"/>
              </a:solidFill>
              <a:latin typeface="Arial" panose="020B0604020202020204" pitchFamily="34" charset="0"/>
              <a:ea typeface="굴림" panose="020B0600000101010101" pitchFamily="34" charset="-12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solidFill>
                  <a:srgbClr val="4A452A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This framework describes the links between the foci of PICES EGs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CA" altLang="en-US" sz="1200" dirty="0">
                <a:solidFill>
                  <a:srgbClr val="4A452A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over the components of Climate System, Processes, Marine Ecosystem and Human System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CA" altLang="en-US" sz="1200" dirty="0">
              <a:solidFill>
                <a:srgbClr val="FF0000"/>
              </a:solidFill>
              <a:latin typeface="Arial" panose="020B0604020202020204" pitchFamily="34" charset="0"/>
              <a:ea typeface="굴림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12DD09-E8F4-469D-8562-F81A5299150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spcBef>
                <a:spcPts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Last year, </a:t>
            </a:r>
          </a:p>
          <a:p>
            <a:pPr marL="0">
              <a:spcBef>
                <a:spcPts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PICES and ICES jointly launched the UNDOS-endorsed program: SmartNet, </a:t>
            </a:r>
          </a:p>
          <a:p>
            <a:pPr marL="0">
              <a:spcBef>
                <a:spcPts val="0"/>
              </a:spcBef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SmartNet is a Networking Programme. 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Its goal is to establish a global knowledge network for ocean science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will support and leverage ICES/PICES member countries' activities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generation and transfer of scientific knowledge.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ICES and PICES together, the geographical coverage reaches the entire Northern Hemisphere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373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our ambition is to reach out to communities beyond the Northern Hemisphere.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SmartNet aims to facilitate partnerships and joint activities with global communities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bring solutions to global issues 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already developed good communication with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programmes and organizations in the Asian countries and Southern Hemisphere.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2BE42-D557-4D44-9EEE-E0A0EEB4148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67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Smartnet has key thematic topics in which ICES and PICES have expertise and mutual interests: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example, in the areas of climate – ecosystem nexus. </a:t>
            </a:r>
            <a:endParaRPr lang="en-GB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topics are addressed by activities of the existing ICES/PICES joint working groups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Also, through the collaboration with new partners.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24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But what I want to stress today is the cross-cutting themes of SmartNet.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Click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These topics are addressed through the ICES/PICES frameworks for </a:t>
            </a:r>
          </a:p>
          <a:p>
            <a:pPr>
              <a:spcBef>
                <a:spcPts val="0"/>
              </a:spcBef>
            </a:pPr>
            <a:r>
              <a:rPr lang="en-US" dirty="0"/>
              <a:t>- Promotion of Early Career Ocean Professionals</a:t>
            </a:r>
          </a:p>
          <a:p>
            <a:pPr>
              <a:spcBef>
                <a:spcPts val="0"/>
              </a:spcBef>
            </a:pPr>
            <a:r>
              <a:rPr lang="en-US" dirty="0"/>
              <a:t>- Science Communication strategy</a:t>
            </a:r>
          </a:p>
          <a:p>
            <a:pPr>
              <a:spcBef>
                <a:spcPts val="0"/>
              </a:spcBef>
            </a:pPr>
            <a:r>
              <a:rPr lang="en-US" dirty="0"/>
              <a:t>- Capacity development schemes</a:t>
            </a:r>
          </a:p>
          <a:p>
            <a:pPr>
              <a:spcBef>
                <a:spcPts val="0"/>
              </a:spcBef>
            </a:pPr>
            <a:r>
              <a:rPr lang="en-US" dirty="0"/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Click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This is the area PICES would like to explore opportunities with SCOR</a:t>
            </a:r>
          </a:p>
        </p:txBody>
      </p:sp>
    </p:spTree>
    <p:extLst>
      <p:ext uri="{BB962C8B-B14F-4D97-AF65-F5344CB8AC3E}">
        <p14:creationId xmlns:p14="http://schemas.microsoft.com/office/powerpoint/2010/main" val="15008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SCOR and PICES have a long history of collaboration in capacity development. </a:t>
            </a:r>
          </a:p>
          <a:p>
            <a:r>
              <a:rPr lang="en-US" altLang="en-US" dirty="0"/>
              <a:t>Myself is currently a member of SCOR Capacity Development Committee</a:t>
            </a:r>
          </a:p>
          <a:p>
            <a:endParaRPr lang="en-US" altLang="en-US" dirty="0"/>
          </a:p>
          <a:p>
            <a:r>
              <a:rPr lang="en-US" altLang="en-US" dirty="0"/>
              <a:t>We have supported each other’s programmes and events</a:t>
            </a:r>
          </a:p>
        </p:txBody>
      </p:sp>
    </p:spTree>
    <p:extLst>
      <p:ext uri="{BB962C8B-B14F-4D97-AF65-F5344CB8AC3E}">
        <p14:creationId xmlns:p14="http://schemas.microsoft.com/office/powerpoint/2010/main" val="2974654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example, This year,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SCOR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supports the participation of scientists from developing countries to the conference “Small Pelagic Fish: New Frontiers in Science for Sustainable Management” which will be held in next month in Lisbon.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ECCOW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PICES is applying for SCOR travel support fund to help participants of the </a:t>
            </a:r>
            <a:r>
              <a:rPr lang="en-GB" sz="1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Effect of Climate Change on the World’s Ocean</a:t>
            </a: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which will be held in the next April in Bergen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Click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Other way round,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PICES supports capacity development events, such a summer school, organized by SCOR partner projects.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12DD09-E8F4-469D-8562-F81A5299150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26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8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1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78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8713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7" r:id="rId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303B4A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303B4A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303B4A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303B4A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303B4A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03B4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303B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2.jpeg"/><Relationship Id="rId11" Type="http://schemas.openxmlformats.org/officeDocument/2006/relationships/image" Target="../media/image8.png"/><Relationship Id="rId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e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41" Type="http://schemas.openxmlformats.org/officeDocument/2006/relationships/image" Target="../media/image47.png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jpeg"/><Relationship Id="rId38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media6.m4a"/><Relationship Id="rId7" Type="http://schemas.openxmlformats.org/officeDocument/2006/relationships/image" Target="../media/image49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7.m4a"/><Relationship Id="rId7" Type="http://schemas.openxmlformats.org/officeDocument/2006/relationships/image" Target="../media/image49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media9.m4a"/><Relationship Id="rId7" Type="http://schemas.openxmlformats.org/officeDocument/2006/relationships/image" Target="../media/image55.png"/><Relationship Id="rId12" Type="http://schemas.openxmlformats.org/officeDocument/2006/relationships/image" Target="../media/image57.jp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54.jpeg"/><Relationship Id="rId11" Type="http://schemas.openxmlformats.org/officeDocument/2006/relationships/hyperlink" Target="https://imber.info/events/summer-schools/" TargetMode="External"/><Relationship Id="rId5" Type="http://schemas.openxmlformats.org/officeDocument/2006/relationships/notesSlide" Target="../notesSlides/notesSlide9.xml"/><Relationship Id="rId10" Type="http://schemas.openxmlformats.org/officeDocument/2006/relationships/hyperlink" Target="https://uctcmc.eventsair.com/solas-osc2022/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solas-int.org/events/summer-school-22-23/in-person-summer-school-23.html" TargetMode="External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493">
            <a:extLst>
              <a:ext uri="{FF2B5EF4-FFF2-40B4-BE49-F238E27FC236}">
                <a16:creationId xmlns:a16="http://schemas.microsoft.com/office/drawing/2014/main" id="{7DA226D9-F462-406E-B851-67033022A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11" y="1319135"/>
            <a:ext cx="11467839" cy="1319136"/>
          </a:xfrm>
          <a:prstGeom prst="roundRect">
            <a:avLst>
              <a:gd name="adj" fmla="val 10296"/>
            </a:avLst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303B4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03B4A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03B4A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0"/>
              </a:spcBef>
              <a:spcAft>
                <a:spcPts val="1100"/>
              </a:spcAft>
              <a:buFontTx/>
              <a:buNone/>
            </a:pPr>
            <a:r>
              <a:rPr lang="en-US" altLang="ko-KR" sz="2400" b="1" dirty="0">
                <a:solidFill>
                  <a:srgbClr val="008080"/>
                </a:solidFill>
                <a:ea typeface="굴림" panose="020B0600000101010101" pitchFamily="34" charset="-127"/>
                <a:cs typeface="Tahoma" panose="020B0604030504040204" pitchFamily="34" charset="0"/>
              </a:rPr>
              <a:t>PICES is an intergovernmental science organization, established in 1992, 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spcAft>
                <a:spcPts val="1100"/>
              </a:spcAft>
              <a:buFontTx/>
              <a:buNone/>
            </a:pPr>
            <a:r>
              <a:rPr lang="en-US" altLang="ko-KR" sz="2400" b="1" dirty="0">
                <a:solidFill>
                  <a:srgbClr val="008080"/>
                </a:solidFill>
                <a:ea typeface="굴림" panose="020B0600000101010101" pitchFamily="34" charset="-127"/>
                <a:cs typeface="Tahoma" panose="020B0604030504040204" pitchFamily="34" charset="0"/>
              </a:rPr>
              <a:t>to promote and coordinate marine scientific research in the North Pacific Ocean 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  <a:spcAft>
                <a:spcPts val="1100"/>
              </a:spcAft>
              <a:buFontTx/>
              <a:buNone/>
            </a:pPr>
            <a:r>
              <a:rPr lang="en-US" altLang="ko-KR" sz="2400" b="1" dirty="0">
                <a:solidFill>
                  <a:srgbClr val="008080"/>
                </a:solidFill>
                <a:ea typeface="굴림" panose="020B0600000101010101" pitchFamily="34" charset="-127"/>
                <a:cs typeface="Tahoma" panose="020B0604030504040204" pitchFamily="34" charset="0"/>
              </a:rPr>
              <a:t>and its adjacent seas in order to advance scientific knowledge of the area.</a:t>
            </a:r>
          </a:p>
        </p:txBody>
      </p:sp>
      <p:pic>
        <p:nvPicPr>
          <p:cNvPr id="3075" name="Picture 5" descr="Diagram showing connections of countries to organization&#10;&#10;">
            <a:extLst>
              <a:ext uri="{FF2B5EF4-FFF2-40B4-BE49-F238E27FC236}">
                <a16:creationId xmlns:a16="http://schemas.microsoft.com/office/drawing/2014/main" id="{EFE09B42-CBB7-4BCA-A20D-ACE1DBD97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436" y="2738648"/>
            <a:ext cx="3890833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A map of the Pacific with the convention area (north of 30 degrees to the Arctic) highlighted">
            <a:extLst>
              <a:ext uri="{FF2B5EF4-FFF2-40B4-BE49-F238E27FC236}">
                <a16:creationId xmlns:a16="http://schemas.microsoft.com/office/drawing/2014/main" id="{ABF6CFA4-B528-4C45-A071-732DADA3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569" y="2708667"/>
            <a:ext cx="2973388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A list of the 6 members countries that are members, The USA, Canada, China, Russia, Japan and Korea.">
            <a:extLst>
              <a:ext uri="{FF2B5EF4-FFF2-40B4-BE49-F238E27FC236}">
                <a16:creationId xmlns:a16="http://schemas.microsoft.com/office/drawing/2014/main" id="{B958024F-6B80-43FB-9378-2CA3C4B73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46" y="2738647"/>
            <a:ext cx="310197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9AFB54F7-EE31-78AE-DD90-0E9AB3F02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8361" y="5302770"/>
            <a:ext cx="2073639" cy="1555230"/>
          </a:xfrm>
          <a:prstGeom prst="rect">
            <a:avLst/>
          </a:prstGeom>
        </p:spPr>
      </p:pic>
    </p:spTree>
  </p:cSld>
  <p:clrMapOvr>
    <a:masterClrMapping/>
  </p:clrMapOvr>
  <p:transition advTm="43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8769AF-6029-06E9-2446-952CF47C1DDE}"/>
              </a:ext>
            </a:extLst>
          </p:cNvPr>
          <p:cNvSpPr txBox="1"/>
          <p:nvPr/>
        </p:nvSpPr>
        <p:spPr>
          <a:xfrm>
            <a:off x="1107740" y="1159329"/>
            <a:ext cx="3496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4th ICES PICES Early Career Scientist Conference</a:t>
            </a:r>
          </a:p>
          <a:p>
            <a:r>
              <a:rPr lang="en-GB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St John’s, Newfoundland, Canada, July 17-22,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75322B-E06D-7AD1-2945-45A261A9A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2" y="2873830"/>
            <a:ext cx="4054286" cy="3718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E2F9BB-49E2-A621-A507-51AA396704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399"/>
            <a:ext cx="996043" cy="744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A4ED9E-1C86-9079-B5EB-788978DA6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9621" y="919671"/>
            <a:ext cx="6410501" cy="5693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B89ACB-7E68-1710-2074-4942ACCC2076}"/>
              </a:ext>
            </a:extLst>
          </p:cNvPr>
          <p:cNvSpPr txBox="1"/>
          <p:nvPr/>
        </p:nvSpPr>
        <p:spPr>
          <a:xfrm>
            <a:off x="1336339" y="244928"/>
            <a:ext cx="8754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SCOR Support for PICE Sponsored International Conference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07061B-BAD5-FFC7-0C6B-094F22FCD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2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2"/>
    </mc:Choice>
    <mc:Fallback>
      <p:transition spd="slow" advTm="2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7722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07A45-8D4D-CDC1-0E70-8C3096A5C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" y="296561"/>
            <a:ext cx="4534563" cy="6128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71CCF-B9D3-C9FA-CC8E-42A8DFD7C8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805" y="296562"/>
            <a:ext cx="3844790" cy="4372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EB0D9-4188-6774-A8E7-DEB0129F3E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543" y="296562"/>
            <a:ext cx="3800457" cy="3785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BAF5F2-61D3-4042-1130-9B0375AAF0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484" y="4670854"/>
            <a:ext cx="3856300" cy="1779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D61B4-5089-5267-629F-26943BE42F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7425" y="3788557"/>
            <a:ext cx="3804575" cy="2686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A46F3D-4970-16C3-9369-90EEFC69A4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319" y="395415"/>
            <a:ext cx="996043" cy="7442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6A61E7-D19A-F2CF-E95D-E120CE0F4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09"/>
    </mc:Choice>
    <mc:Fallback>
      <p:transition spd="slow" advTm="3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34D10C-5313-6ADC-F675-BF8480660B45}"/>
              </a:ext>
            </a:extLst>
          </p:cNvPr>
          <p:cNvSpPr txBox="1"/>
          <p:nvPr/>
        </p:nvSpPr>
        <p:spPr>
          <a:xfrm>
            <a:off x="4523330" y="2668055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glow rad="181215">
                    <a:schemeClr val="tx1">
                      <a:alpha val="78000"/>
                    </a:schemeClr>
                  </a:glow>
                </a:effectLst>
              </a:rPr>
              <a:t>Thank you!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3729311-16BE-AEB8-2EA5-48C330974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9482" y="3464602"/>
            <a:ext cx="2835640" cy="21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9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8"/>
    </mc:Choice>
    <mc:Fallback>
      <p:transition spd="slow" advTm="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93">
            <a:extLst>
              <a:ext uri="{FF2B5EF4-FFF2-40B4-BE49-F238E27FC236}">
                <a16:creationId xmlns:a16="http://schemas.microsoft.com/office/drawing/2014/main" id="{7ED4C5F7-4122-407B-BBD7-7A3FBC5EC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66092"/>
            <a:ext cx="11794637" cy="5477608"/>
          </a:xfrm>
          <a:prstGeom prst="roundRect">
            <a:avLst>
              <a:gd name="adj" fmla="val 10296"/>
            </a:avLst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303B4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03B4A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03B4A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4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CA" altLang="en-US" sz="2000">
              <a:solidFill>
                <a:srgbClr val="4A452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DB7F4-51CB-4A7B-9CC8-6659C31B0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215" y="1453373"/>
            <a:ext cx="9917723" cy="51056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D7B69A-8E9E-4BCF-8D92-171E84AE0B51}"/>
              </a:ext>
            </a:extLst>
          </p:cNvPr>
          <p:cNvSpPr/>
          <p:nvPr/>
        </p:nvSpPr>
        <p:spPr>
          <a:xfrm>
            <a:off x="4696145" y="5869326"/>
            <a:ext cx="4232549" cy="5374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Special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9CE45-6B36-C731-E8AF-7F45A00F2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712765" y="4264353"/>
            <a:ext cx="3295119" cy="938609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3CA69CE0-2D5C-D8A5-FF14-E3984A952817}"/>
              </a:ext>
            </a:extLst>
          </p:cNvPr>
          <p:cNvSpPr/>
          <p:nvPr/>
        </p:nvSpPr>
        <p:spPr>
          <a:xfrm>
            <a:off x="1503485" y="3587262"/>
            <a:ext cx="309488" cy="2118946"/>
          </a:xfrm>
          <a:prstGeom prst="leftBrac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C081871-E4E5-4409-4A1C-442700BA8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0D4333-C3DF-EC79-F3AA-B4289CA088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038" y="1799520"/>
            <a:ext cx="7421775" cy="4893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70BBA-3958-62D2-89FE-1E23BD3EE5F2}"/>
              </a:ext>
            </a:extLst>
          </p:cNvPr>
          <p:cNvSpPr txBox="1"/>
          <p:nvPr/>
        </p:nvSpPr>
        <p:spPr>
          <a:xfrm>
            <a:off x="341126" y="3099187"/>
            <a:ext cx="3499523" cy="1569660"/>
          </a:xfrm>
          <a:prstGeom prst="rect">
            <a:avLst/>
          </a:prstGeom>
          <a:solidFill>
            <a:schemeClr val="bg1">
              <a:alpha val="70281"/>
            </a:schemeClr>
          </a:solidFill>
        </p:spPr>
        <p:txBody>
          <a:bodyPr wrap="square">
            <a:spAutoFit/>
          </a:bodyPr>
          <a:lstStyle/>
          <a:p>
            <a:r>
              <a:rPr lang="en-GB" sz="1600" i="0" u="none" strike="noStrike" dirty="0">
                <a:effectLst/>
                <a:latin typeface="Arial" panose="020B0604020202020204" pitchFamily="34" charset="0"/>
              </a:rPr>
              <a:t>To understand the Climate System, Processes, Marine Ecosystem, and Human System in an integrated way.  </a:t>
            </a:r>
            <a:r>
              <a:rPr lang="en-GB" sz="1600" b="1" i="0" u="none" strike="noStrike" dirty="0">
                <a:effectLst/>
                <a:latin typeface="Arial" panose="020B0604020202020204" pitchFamily="34" charset="0"/>
              </a:rPr>
              <a:t>Central to this system is the long-term and sustained monitoring and assessment. </a:t>
            </a:r>
            <a:endParaRPr lang="en-GB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6C825-1346-2569-1D57-4394844C0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22" y="1786041"/>
            <a:ext cx="3592300" cy="1023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9D57A3-7FB0-77C3-F2D5-2C0BD076996E}"/>
              </a:ext>
            </a:extLst>
          </p:cNvPr>
          <p:cNvSpPr txBox="1"/>
          <p:nvPr/>
        </p:nvSpPr>
        <p:spPr>
          <a:xfrm>
            <a:off x="291336" y="1268846"/>
            <a:ext cx="11298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glow rad="106574">
                    <a:schemeClr val="tx1">
                      <a:alpha val="92885"/>
                    </a:schemeClr>
                  </a:glow>
                </a:effectLst>
              </a:rPr>
              <a:t>FUTURE Schematics of </a:t>
            </a:r>
            <a:r>
              <a:rPr lang="en-GB" sz="2400" b="1" i="0" u="none" strike="noStrike" dirty="0">
                <a:solidFill>
                  <a:schemeClr val="bg1"/>
                </a:solidFill>
                <a:effectLst>
                  <a:glow rad="106574">
                    <a:schemeClr val="tx1">
                      <a:alpha val="92885"/>
                    </a:schemeClr>
                  </a:glow>
                </a:effectLst>
                <a:latin typeface="Arial" panose="020B0604020202020204" pitchFamily="34" charset="0"/>
              </a:rPr>
              <a:t>Social-Ecological-Environmental System Framework </a:t>
            </a:r>
            <a:endParaRPr lang="en-GB" sz="2400" b="1" dirty="0">
              <a:solidFill>
                <a:schemeClr val="bg1"/>
              </a:solidFill>
              <a:effectLst>
                <a:glow rad="106574">
                  <a:schemeClr val="tx1">
                    <a:alpha val="92885"/>
                  </a:schemeClr>
                </a:glow>
              </a:effectLst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36EBA7C-B52A-8C5F-9A30-76F3018FD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1"/>
    </mc:Choice>
    <mc:Fallback>
      <p:transition spd="slow" advTm="33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9563A-53E7-E153-F46F-18E941D094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986" y="-758"/>
            <a:ext cx="10570127" cy="685875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737858-F401-21F6-93A3-EB805D479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83573"/>
      </p:ext>
    </p:extLst>
  </p:cSld>
  <p:clrMapOvr>
    <a:masterClrMapping/>
  </p:clrMapOvr>
  <p:transition spd="med" advTm="37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 descr="images or logos of many of the organizations we partner with, divided into 4 types.">
            <a:extLst>
              <a:ext uri="{FF2B5EF4-FFF2-40B4-BE49-F238E27FC236}">
                <a16:creationId xmlns:a16="http://schemas.microsoft.com/office/drawing/2014/main" id="{B76FDC2B-5BF6-4F75-9BF8-714DBC0DE690}"/>
              </a:ext>
            </a:extLst>
          </p:cNvPr>
          <p:cNvGrpSpPr/>
          <p:nvPr/>
        </p:nvGrpSpPr>
        <p:grpSpPr>
          <a:xfrm>
            <a:off x="1204028" y="1140804"/>
            <a:ext cx="9860906" cy="5674491"/>
            <a:chOff x="1204028" y="1140804"/>
            <a:chExt cx="9860906" cy="56744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127D30-79CE-4FA7-8FEA-A309CBBB9763}"/>
                </a:ext>
              </a:extLst>
            </p:cNvPr>
            <p:cNvGrpSpPr/>
            <p:nvPr/>
          </p:nvGrpSpPr>
          <p:grpSpPr>
            <a:xfrm>
              <a:off x="1204028" y="1140804"/>
              <a:ext cx="9860906" cy="5674491"/>
              <a:chOff x="508000" y="90312"/>
              <a:chExt cx="10679288" cy="615808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6B09AB7-4C7D-428C-9AB6-9C78048BAE40}"/>
                  </a:ext>
                </a:extLst>
              </p:cNvPr>
              <p:cNvSpPr/>
              <p:nvPr/>
            </p:nvSpPr>
            <p:spPr>
              <a:xfrm>
                <a:off x="508000" y="90312"/>
                <a:ext cx="5339644" cy="3079044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u="sng" dirty="0">
                    <a:solidFill>
                      <a:srgbClr val="002060"/>
                    </a:solidFill>
                  </a:rPr>
                  <a:t>Intergovernmental organizations</a:t>
                </a: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60C23BE9-8E3D-48A1-A409-A3FC3616387D}"/>
                  </a:ext>
                </a:extLst>
              </p:cNvPr>
              <p:cNvSpPr/>
              <p:nvPr/>
            </p:nvSpPr>
            <p:spPr>
              <a:xfrm>
                <a:off x="508000" y="3169356"/>
                <a:ext cx="5339644" cy="3079044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u="sng" dirty="0">
                    <a:solidFill>
                      <a:srgbClr val="002060"/>
                    </a:solidFill>
                  </a:rPr>
                  <a:t>Academic organizations and Foundations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1284A36-EB44-48F2-A0A4-6610AE2D7032}"/>
                  </a:ext>
                </a:extLst>
              </p:cNvPr>
              <p:cNvSpPr/>
              <p:nvPr/>
            </p:nvSpPr>
            <p:spPr>
              <a:xfrm>
                <a:off x="5847644" y="3169356"/>
                <a:ext cx="5339644" cy="307904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u="sng" dirty="0">
                    <a:solidFill>
                      <a:srgbClr val="002060"/>
                    </a:solidFill>
                  </a:rPr>
                  <a:t>International programs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7DA5C10-782D-4208-B688-08E7F838676B}"/>
                  </a:ext>
                </a:extLst>
              </p:cNvPr>
              <p:cNvSpPr/>
              <p:nvPr/>
            </p:nvSpPr>
            <p:spPr>
              <a:xfrm>
                <a:off x="5847644" y="90312"/>
                <a:ext cx="5339644" cy="3079044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u="sng" dirty="0">
                    <a:solidFill>
                      <a:srgbClr val="002060"/>
                    </a:solidFill>
                  </a:rPr>
                  <a:t>National marine science agencies</a:t>
                </a:r>
              </a:p>
            </p:txBody>
          </p:sp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E97268EE-60FB-4B8D-B1C0-800C9D5287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114" y="1169713"/>
                <a:ext cx="1483056" cy="12084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4ECB165-0338-4CC1-A58F-AF1CC31997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422" y="297763"/>
                <a:ext cx="1483056" cy="686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E605025-00BA-4640-9447-F41B1918B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64209" y="152757"/>
                <a:ext cx="879435" cy="8002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DF42947-EFDD-47B7-8B7C-B58E237BD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2588" y="369126"/>
                <a:ext cx="838047" cy="5866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E8906F1-FA5B-42B2-B97D-9B6955F2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42267" y="2032305"/>
                <a:ext cx="620715" cy="9191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8D8DE8-5A4C-4E2F-9D73-D92BA7A3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29487" y="1023114"/>
                <a:ext cx="2117066" cy="4044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6E839244-E8A5-474D-8289-ACF0DEC258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2700" y="2518015"/>
                <a:ext cx="1170666" cy="40665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353E17F-1945-4F42-89B2-7B5A986A7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05019" y="259275"/>
                <a:ext cx="714662" cy="70064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E5A45E0-4350-466E-893B-F0C5D9D43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55781" y="245654"/>
                <a:ext cx="1143000" cy="7810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65DE415-DF4F-442A-A335-ADB7D7A90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73342" y="1851729"/>
                <a:ext cx="966562" cy="5638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DEDE93E-5E3E-4FCE-AD5F-396955AAD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77705" y="1119132"/>
                <a:ext cx="624007" cy="69208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143330B-D08A-4F1B-9A75-58589E17A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85375" y="214763"/>
                <a:ext cx="1017642" cy="7738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D4CC5E5-F6E9-4E4D-867C-95A459168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51545" y="245654"/>
                <a:ext cx="714375" cy="6381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7" name="Content Placeholder 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A67EE10-476A-4C66-8426-2474EA98A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114" y="3934636"/>
                <a:ext cx="1229855" cy="5168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D331ABB-31DC-4C50-AEA9-34D5496AE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622900" y="3351565"/>
                <a:ext cx="942975" cy="9048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Picture 16">
                <a:extLst>
                  <a:ext uri="{FF2B5EF4-FFF2-40B4-BE49-F238E27FC236}">
                    <a16:creationId xmlns:a16="http://schemas.microsoft.com/office/drawing/2014/main" id="{67201119-3A14-42ED-8114-3230209FC6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3098" y="3846811"/>
                <a:ext cx="559708" cy="5737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F80B78B-912D-4720-A75F-4FD64B12D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16292" y="3215072"/>
                <a:ext cx="1764579" cy="5267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38D158D-2D52-47AE-9C6F-AEA0EE60D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60199" y="3960932"/>
                <a:ext cx="1059405" cy="3454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91CCDBD-FC7F-465E-84A5-4D5ED94A4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763" y="3253319"/>
                <a:ext cx="1390891" cy="47416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567FE25-9E1A-47B5-B0C5-4DA41AE97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44658" y="5199258"/>
                <a:ext cx="573701" cy="5737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EA0A94F-578C-494D-8047-BEF8B2E45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1114" y="4976677"/>
                <a:ext cx="595178" cy="8927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34" descr="A picture containing food&#10;&#10;Description automatically generated">
                <a:extLst>
                  <a:ext uri="{FF2B5EF4-FFF2-40B4-BE49-F238E27FC236}">
                    <a16:creationId xmlns:a16="http://schemas.microsoft.com/office/drawing/2014/main" id="{7C0E215C-252D-49B0-AFF1-5A260A2D5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1524" y="5011236"/>
                <a:ext cx="1390891" cy="8236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DC219C4-94BD-4967-8AC5-F9B67C421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14417" y="3543626"/>
                <a:ext cx="1867818" cy="3868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386" name="Picture 2" descr="Ocean Visions | GEOS">
                <a:extLst>
                  <a:ext uri="{FF2B5EF4-FFF2-40B4-BE49-F238E27FC236}">
                    <a16:creationId xmlns:a16="http://schemas.microsoft.com/office/drawing/2014/main" id="{01816B1D-A53E-4DF3-94F6-D2067C1352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034" y="4569367"/>
                <a:ext cx="2167535" cy="15534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88" name="Picture 4" descr="Fisheries Analyst (Japan), Global Fishing Watch General Summary ​Global  Fishing Watch is an independent, international non-pr">
                <a:extLst>
                  <a:ext uri="{FF2B5EF4-FFF2-40B4-BE49-F238E27FC236}">
                    <a16:creationId xmlns:a16="http://schemas.microsoft.com/office/drawing/2014/main" id="{40599E67-0968-4D15-ABFE-11E219770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3062" y="1937667"/>
                <a:ext cx="813908" cy="85478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0" name="Picture 6">
                <a:extLst>
                  <a:ext uri="{FF2B5EF4-FFF2-40B4-BE49-F238E27FC236}">
                    <a16:creationId xmlns:a16="http://schemas.microsoft.com/office/drawing/2014/main" id="{4ACE9D3D-4758-4E32-A8F1-AD72A17849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7996" y="755013"/>
                <a:ext cx="706619" cy="7066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2" name="Picture 8" descr="Our logo – IMBeR">
                <a:extLst>
                  <a:ext uri="{FF2B5EF4-FFF2-40B4-BE49-F238E27FC236}">
                    <a16:creationId xmlns:a16="http://schemas.microsoft.com/office/drawing/2014/main" id="{9BD1ABFB-719A-4590-A963-EE39DF1BB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2511" y="3674740"/>
                <a:ext cx="2167535" cy="5462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6" name="Picture 12" descr="North Pacific Fisheries Commission - EverybodyWiki Bios &amp;amp; Wiki">
                <a:extLst>
                  <a:ext uri="{FF2B5EF4-FFF2-40B4-BE49-F238E27FC236}">
                    <a16:creationId xmlns:a16="http://schemas.microsoft.com/office/drawing/2014/main" id="{839661FF-16A1-40D2-BB6F-107FFB9277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5640" y="1155404"/>
                <a:ext cx="812817" cy="81281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0" name="Picture 16" descr="Ocean Networks Canada">
                <a:extLst>
                  <a:ext uri="{FF2B5EF4-FFF2-40B4-BE49-F238E27FC236}">
                    <a16:creationId xmlns:a16="http://schemas.microsoft.com/office/drawing/2014/main" id="{E3E5ED9C-A377-4665-B9F2-E7DF55A6EF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4940" y="5112272"/>
                <a:ext cx="940047" cy="8924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2" name="Picture 18" descr="North Pacific Research Board - Sponsor Information on GrantForward | Search  for federal grants, foundation grants, and limited submission opportunities">
                <a:extLst>
                  <a:ext uri="{FF2B5EF4-FFF2-40B4-BE49-F238E27FC236}">
                    <a16:creationId xmlns:a16="http://schemas.microsoft.com/office/drawing/2014/main" id="{2D889E12-D76A-4CA0-90B7-B9F188170D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83176"/>
              <a:stretch/>
            </p:blipFill>
            <p:spPr bwMode="auto">
              <a:xfrm>
                <a:off x="2174896" y="5114826"/>
                <a:ext cx="948073" cy="9008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4" name="Picture 20" descr="Downloads - SOLAS INT">
                <a:extLst>
                  <a:ext uri="{FF2B5EF4-FFF2-40B4-BE49-F238E27FC236}">
                    <a16:creationId xmlns:a16="http://schemas.microsoft.com/office/drawing/2014/main" id="{0951BB42-3FE1-4ED2-B9E4-453CE10E26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9203" y="5092720"/>
                <a:ext cx="1917660" cy="10102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6" name="Picture 22" descr="Department of Fisheries and Oceans Canada - South Okanagan Similkameen  Conservation Program">
                <a:extLst>
                  <a:ext uri="{FF2B5EF4-FFF2-40B4-BE49-F238E27FC236}">
                    <a16:creationId xmlns:a16="http://schemas.microsoft.com/office/drawing/2014/main" id="{87503816-70FE-4441-9440-C378DF7106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909671" y="1955168"/>
                <a:ext cx="1849995" cy="8657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8" name="Picture 24" descr="International Pacific Halibut Commission - Startpagina | Facebook">
                <a:extLst>
                  <a:ext uri="{FF2B5EF4-FFF2-40B4-BE49-F238E27FC236}">
                    <a16:creationId xmlns:a16="http://schemas.microsoft.com/office/drawing/2014/main" id="{9ECA17F7-900C-424B-BE19-C2D2EAB4B6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7504" y="2360396"/>
                <a:ext cx="1087483" cy="7145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10" name="Picture 26" descr="Whaling Commission is marking its 70th anniversary - EIA">
                <a:extLst>
                  <a:ext uri="{FF2B5EF4-FFF2-40B4-BE49-F238E27FC236}">
                    <a16:creationId xmlns:a16="http://schemas.microsoft.com/office/drawing/2014/main" id="{806BC146-F80F-4867-AF93-85BAC1FA51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4011" y="2033648"/>
                <a:ext cx="848256" cy="7898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Pacific Salmon Commission - Wikipedia">
              <a:extLst>
                <a:ext uri="{FF2B5EF4-FFF2-40B4-BE49-F238E27FC236}">
                  <a16:creationId xmlns:a16="http://schemas.microsoft.com/office/drawing/2014/main" id="{14948BB9-785F-412F-AFD3-8B47CF838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381" y="2787911"/>
              <a:ext cx="940392" cy="940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10" descr="DOCUMENT SAC-11 INF-H ANNEX 11 STOCK ASSESSMENT OF PACIFIC BLUEFIN TUNA IN  THE PACIFIC OCEAN IN 2020 July 2020 11TH MEETING">
            <a:extLst>
              <a:ext uri="{FF2B5EF4-FFF2-40B4-BE49-F238E27FC236}">
                <a16:creationId xmlns:a16="http://schemas.microsoft.com/office/drawing/2014/main" id="{0FDE4514-3B33-4147-AD93-5A709B31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193" y="3174295"/>
            <a:ext cx="1035856" cy="698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Asia-Pacific Network for Global Change Research - Wikipedia">
            <a:extLst>
              <a:ext uri="{FF2B5EF4-FFF2-40B4-BE49-F238E27FC236}">
                <a16:creationId xmlns:a16="http://schemas.microsoft.com/office/drawing/2014/main" id="{90728265-E2AD-4627-83DD-B4F43F7E8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459" y="1231529"/>
            <a:ext cx="1222905" cy="6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555FEDD-36C0-5A1C-2F94-140BFCF68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3"/>
    </mc:Choice>
    <mc:Fallback>
      <p:transition spd="slow" advTm="3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5C43B7-2F9C-CBD2-19CF-ABFBA8A9AD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304800"/>
            <a:ext cx="8436322" cy="6403041"/>
          </a:xfrm>
          <a:prstGeom prst="rect">
            <a:avLst/>
          </a:prstGeom>
        </p:spPr>
      </p:pic>
      <p:sp>
        <p:nvSpPr>
          <p:cNvPr id="3" name="Textfeld 12">
            <a:extLst>
              <a:ext uri="{FF2B5EF4-FFF2-40B4-BE49-F238E27FC236}">
                <a16:creationId xmlns:a16="http://schemas.microsoft.com/office/drawing/2014/main" id="{27D0503C-B405-E2DE-3D9F-34E8973ACC82}"/>
              </a:ext>
            </a:extLst>
          </p:cNvPr>
          <p:cNvSpPr txBox="1"/>
          <p:nvPr/>
        </p:nvSpPr>
        <p:spPr>
          <a:xfrm>
            <a:off x="6698759" y="2103442"/>
            <a:ext cx="394158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Small pelagic fish ecology and sustainable management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Ocean negative carbon emission 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Integrated Ecosystem Assessment for the Arctic Ocean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Impacts of warming on growth rates and fisheries yield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Climate change effects on marine ecosystems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244C143-0304-7327-1D9A-32297AB9C6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535" y="0"/>
            <a:ext cx="2196465" cy="1108127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0DFAA-F0CB-F138-8DB7-4600F6189FFB}"/>
              </a:ext>
            </a:extLst>
          </p:cNvPr>
          <p:cNvSpPr txBox="1"/>
          <p:nvPr/>
        </p:nvSpPr>
        <p:spPr>
          <a:xfrm>
            <a:off x="6722198" y="1573729"/>
            <a:ext cx="4277106" cy="4308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sz="2200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ICES/PICES Joint Expert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73717-F785-F9BD-0EA2-8FB0CCCFA122}"/>
              </a:ext>
            </a:extLst>
          </p:cNvPr>
          <p:cNvSpPr txBox="1"/>
          <p:nvPr/>
        </p:nvSpPr>
        <p:spPr>
          <a:xfrm>
            <a:off x="6070600" y="5717186"/>
            <a:ext cx="5261759" cy="93871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b="1" dirty="0">
                <a:solidFill>
                  <a:srgbClr val="FF0000"/>
                </a:solidFill>
                <a:latin typeface="Avenir Next Condensed" panose="020B0506020202020204" pitchFamily="34" charset="0"/>
              </a:rPr>
              <a:t>See the details on our Websites!</a:t>
            </a:r>
          </a:p>
          <a:p>
            <a:pPr>
              <a:spcBef>
                <a:spcPts val="300"/>
              </a:spcBef>
            </a:pPr>
            <a:r>
              <a:rPr lang="en-GB" sz="1600" dirty="0">
                <a:latin typeface="Avenir Next Condensed" panose="020B0506020202020204" pitchFamily="34" charset="0"/>
              </a:rPr>
              <a:t>https://</a:t>
            </a:r>
            <a:r>
              <a:rPr lang="en-GB" sz="1600" dirty="0" err="1">
                <a:latin typeface="Avenir Next Condensed" panose="020B0506020202020204" pitchFamily="34" charset="0"/>
              </a:rPr>
              <a:t>www.ices.dk</a:t>
            </a:r>
            <a:r>
              <a:rPr lang="en-GB" sz="1600" dirty="0">
                <a:latin typeface="Avenir Next Condensed" panose="020B0506020202020204" pitchFamily="34" charset="0"/>
              </a:rPr>
              <a:t>/community/groups/Pages/</a:t>
            </a:r>
            <a:r>
              <a:rPr lang="en-GB" sz="1600" dirty="0" err="1">
                <a:latin typeface="Avenir Next Condensed" panose="020B0506020202020204" pitchFamily="34" charset="0"/>
              </a:rPr>
              <a:t>default.aspx#k</a:t>
            </a:r>
            <a:r>
              <a:rPr lang="en-GB" sz="1600" dirty="0">
                <a:latin typeface="Avenir Next Condensed" panose="020B0506020202020204" pitchFamily="34" charset="0"/>
              </a:rPr>
              <a:t>=PICES</a:t>
            </a:r>
          </a:p>
          <a:p>
            <a:pPr>
              <a:spcBef>
                <a:spcPts val="300"/>
              </a:spcBef>
            </a:pPr>
            <a:r>
              <a:rPr lang="en-GB" sz="1600" dirty="0">
                <a:latin typeface="Avenir Next Condensed" panose="020B0506020202020204" pitchFamily="34" charset="0"/>
              </a:rPr>
              <a:t>https://</a:t>
            </a:r>
            <a:r>
              <a:rPr lang="en-GB" sz="1600" dirty="0" err="1">
                <a:latin typeface="Avenir Next Condensed" panose="020B0506020202020204" pitchFamily="34" charset="0"/>
              </a:rPr>
              <a:t>meetings.pices.int</a:t>
            </a:r>
            <a:r>
              <a:rPr lang="en-GB" sz="1600" dirty="0">
                <a:latin typeface="Avenir Next Condensed" panose="020B0506020202020204" pitchFamily="34" charset="0"/>
              </a:rPr>
              <a:t>/members/working-groups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7F30C0-5DFB-6850-1A01-2B2C40E55370}"/>
              </a:ext>
            </a:extLst>
          </p:cNvPr>
          <p:cNvSpPr txBox="1"/>
          <p:nvPr/>
        </p:nvSpPr>
        <p:spPr>
          <a:xfrm>
            <a:off x="2810447" y="-54864"/>
            <a:ext cx="6571107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bg1"/>
                </a:solidFill>
                <a:latin typeface="+mn-lt"/>
                <a:cs typeface="+mn-cs"/>
                <a:sym typeface="Calibri"/>
              </a:rPr>
              <a:t>SmartNet Program Scientific Themes and Activities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1D3973C-3591-9D2D-B2CF-CBCCF8A57E79}"/>
              </a:ext>
            </a:extLst>
          </p:cNvPr>
          <p:cNvSpPr/>
          <p:nvPr/>
        </p:nvSpPr>
        <p:spPr>
          <a:xfrm>
            <a:off x="5133560" y="2614942"/>
            <a:ext cx="1466023" cy="733663"/>
          </a:xfrm>
          <a:prstGeom prst="rightArrow">
            <a:avLst/>
          </a:prstGeom>
          <a:solidFill>
            <a:srgbClr val="7030A0">
              <a:alpha val="60260"/>
            </a:srgbClr>
          </a:solidFill>
          <a:ln w="25400" cap="flat">
            <a:solidFill>
              <a:srgbClr val="7030A0">
                <a:alpha val="49167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000000"/>
              </a:solidFill>
              <a:latin typeface="+mn-lt"/>
              <a:cs typeface="+mn-cs"/>
              <a:sym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EF72AE-F75A-003C-F377-418C60FA9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0924" y="3924300"/>
            <a:ext cx="1541076" cy="1482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305A18-9BDB-9610-1A29-35423F815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4276" y="2628900"/>
            <a:ext cx="1587724" cy="14834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FA516A-A77E-A3AA-B8E0-EFF98A5694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6199" y="1295400"/>
            <a:ext cx="1615801" cy="157851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6974E8-0853-B3E4-154F-0290D1478BAC}"/>
              </a:ext>
            </a:extLst>
          </p:cNvPr>
          <p:cNvSpPr/>
          <p:nvPr/>
        </p:nvSpPr>
        <p:spPr>
          <a:xfrm>
            <a:off x="225286" y="1895061"/>
            <a:ext cx="4903306" cy="2054087"/>
          </a:xfrm>
          <a:prstGeom prst="roundRect">
            <a:avLst/>
          </a:prstGeom>
          <a:noFill/>
          <a:ln w="1016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7B17AB-4FD5-B870-6C2A-0AEC283A15FE}"/>
              </a:ext>
            </a:extLst>
          </p:cNvPr>
          <p:cNvSpPr/>
          <p:nvPr/>
        </p:nvSpPr>
        <p:spPr>
          <a:xfrm>
            <a:off x="371061" y="4028661"/>
            <a:ext cx="4267200" cy="1934817"/>
          </a:xfrm>
          <a:prstGeom prst="rect">
            <a:avLst/>
          </a:prstGeom>
          <a:solidFill>
            <a:schemeClr val="bg1">
              <a:alpha val="7487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6D08E-EC54-155F-ED9D-5F7AFD5D9CE1}"/>
              </a:ext>
            </a:extLst>
          </p:cNvPr>
          <p:cNvSpPr txBox="1"/>
          <p:nvPr/>
        </p:nvSpPr>
        <p:spPr>
          <a:xfrm>
            <a:off x="1301116" y="3991667"/>
            <a:ext cx="2810436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Calibri"/>
              </a:rPr>
              <a:t>Thematic Topics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186BC6-C326-0F41-CCBB-B46DA43B44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270639"/>
      </p:ext>
    </p:extLst>
  </p:cSld>
  <p:clrMapOvr>
    <a:masterClrMapping/>
  </p:clrMapOvr>
  <p:transition spd="med" advTm="30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FD796-FDE1-0250-5FEA-FACDCDF9F2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11" y="218090"/>
            <a:ext cx="8026262" cy="6214721"/>
          </a:xfrm>
          <a:prstGeom prst="rect">
            <a:avLst/>
          </a:prstGeom>
        </p:spPr>
      </p:pic>
      <p:sp>
        <p:nvSpPr>
          <p:cNvPr id="3" name="Textfeld 12">
            <a:extLst>
              <a:ext uri="{FF2B5EF4-FFF2-40B4-BE49-F238E27FC236}">
                <a16:creationId xmlns:a16="http://schemas.microsoft.com/office/drawing/2014/main" id="{27D0503C-B405-E2DE-3D9F-34E8973ACC82}"/>
              </a:ext>
            </a:extLst>
          </p:cNvPr>
          <p:cNvSpPr txBox="1"/>
          <p:nvPr/>
        </p:nvSpPr>
        <p:spPr>
          <a:xfrm>
            <a:off x="6661291" y="2100948"/>
            <a:ext cx="504629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Early Career Professionals support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Science Communications Strategy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Capacity development scheme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244C143-0304-7327-1D9A-32297AB9C6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535" y="0"/>
            <a:ext cx="2196465" cy="1108127"/>
          </a:xfrm>
          <a:prstGeom prst="rect">
            <a:avLst/>
          </a:prstGeom>
          <a:effectLst/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AF6CC705-F79A-FD33-95C6-B1D967E81BAC}"/>
              </a:ext>
            </a:extLst>
          </p:cNvPr>
          <p:cNvSpPr/>
          <p:nvPr/>
        </p:nvSpPr>
        <p:spPr>
          <a:xfrm rot="20692745">
            <a:off x="4985380" y="3792856"/>
            <a:ext cx="1748338" cy="733663"/>
          </a:xfrm>
          <a:prstGeom prst="rightArrow">
            <a:avLst/>
          </a:prstGeom>
          <a:solidFill>
            <a:srgbClr val="00B050">
              <a:alpha val="73362"/>
            </a:srgbClr>
          </a:solidFill>
          <a:ln w="25400" cap="flat">
            <a:solidFill>
              <a:srgbClr val="00B050">
                <a:alpha val="74000"/>
              </a:srgb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000000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4877D7-79C0-0F2F-49FC-B8355B6F1A75}"/>
              </a:ext>
            </a:extLst>
          </p:cNvPr>
          <p:cNvSpPr txBox="1"/>
          <p:nvPr/>
        </p:nvSpPr>
        <p:spPr>
          <a:xfrm>
            <a:off x="1252820" y="5825306"/>
            <a:ext cx="3738282" cy="507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700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Cross-cutting</a:t>
            </a:r>
            <a:r>
              <a:rPr lang="en-GB" sz="2700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Calibri"/>
              </a:rPr>
              <a:t> Topics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9F65D-FF63-6051-8B29-70A90011BF81}"/>
              </a:ext>
            </a:extLst>
          </p:cNvPr>
          <p:cNvSpPr txBox="1"/>
          <p:nvPr/>
        </p:nvSpPr>
        <p:spPr>
          <a:xfrm>
            <a:off x="6817029" y="1527091"/>
            <a:ext cx="3257699" cy="52322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sz="2800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Frameworks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8B22A5-7C3E-9FE0-228B-8FC18EFF2992}"/>
              </a:ext>
            </a:extLst>
          </p:cNvPr>
          <p:cNvSpPr/>
          <p:nvPr/>
        </p:nvSpPr>
        <p:spPr>
          <a:xfrm>
            <a:off x="649356" y="3723861"/>
            <a:ext cx="4333461" cy="2054087"/>
          </a:xfrm>
          <a:prstGeom prst="roundRect">
            <a:avLst/>
          </a:pr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6E768-2098-B1B8-9442-E96E537ECAEB}"/>
              </a:ext>
            </a:extLst>
          </p:cNvPr>
          <p:cNvSpPr/>
          <p:nvPr/>
        </p:nvSpPr>
        <p:spPr>
          <a:xfrm>
            <a:off x="715617" y="1868558"/>
            <a:ext cx="4094922" cy="1828798"/>
          </a:xfrm>
          <a:prstGeom prst="rect">
            <a:avLst/>
          </a:prstGeom>
          <a:solidFill>
            <a:schemeClr val="bg1">
              <a:alpha val="7487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50B45C-9F0B-08E4-FE6D-D540B8D2E9D7}"/>
              </a:ext>
            </a:extLst>
          </p:cNvPr>
          <p:cNvSpPr txBox="1"/>
          <p:nvPr/>
        </p:nvSpPr>
        <p:spPr>
          <a:xfrm>
            <a:off x="6918105" y="3657089"/>
            <a:ext cx="4386549" cy="25237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sz="2400" b="1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Partners for wider community engagements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Asia-Pacific Network for Global Change Research (APN)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Ocean Network Canada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Ocean Knowledge-Action-Network</a:t>
            </a:r>
          </a:p>
          <a:p>
            <a:pPr>
              <a:spcBef>
                <a:spcPts val="300"/>
              </a:spcBef>
            </a:pPr>
            <a:r>
              <a:rPr lang="en-GB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and many more…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E1EAB1-977B-517E-3714-F979CEF86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366" y="4420080"/>
            <a:ext cx="4115234" cy="24379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4398948-5696-DEFB-EDEC-E8FBCCF241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744272"/>
      </p:ext>
    </p:extLst>
  </p:cSld>
  <p:clrMapOvr>
    <a:masterClrMapping/>
  </p:clrMapOvr>
  <p:transition spd="med" advTm="32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6" grpId="0" animBg="1"/>
      <p:bldP spid="1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D10D94-9B21-73A3-B7AF-CE688ACE4582}"/>
              </a:ext>
            </a:extLst>
          </p:cNvPr>
          <p:cNvSpPr txBox="1"/>
          <p:nvPr/>
        </p:nvSpPr>
        <p:spPr>
          <a:xfrm>
            <a:off x="2986746" y="1780525"/>
            <a:ext cx="59266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glow rad="194807">
                    <a:schemeClr val="tx1">
                      <a:alpha val="66218"/>
                    </a:schemeClr>
                  </a:glow>
                </a:effectLst>
              </a:rPr>
              <a:t>SCOR – PICES Collaboration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glow rad="194807">
                    <a:schemeClr val="tx1">
                      <a:alpha val="66218"/>
                    </a:schemeClr>
                  </a:glow>
                </a:effectLst>
              </a:rPr>
              <a:t>in Capacity Development</a:t>
            </a:r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549D7974-733E-63BD-34C5-907620D3E129}"/>
              </a:ext>
            </a:extLst>
          </p:cNvPr>
          <p:cNvSpPr txBox="1"/>
          <p:nvPr/>
        </p:nvSpPr>
        <p:spPr>
          <a:xfrm>
            <a:off x="1421810" y="3454230"/>
            <a:ext cx="9394873" cy="1990225"/>
          </a:xfrm>
          <a:prstGeom prst="rect">
            <a:avLst/>
          </a:prstGeom>
          <a:solidFill>
            <a:schemeClr val="bg1">
              <a:alpha val="61962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ts val="368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Membership in the SCOR Capacity Development Committee</a:t>
            </a:r>
          </a:p>
          <a:p>
            <a:pPr marL="285750" indent="-285750">
              <a:lnSpc>
                <a:spcPts val="368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Mutual supports for ECS and scientists from developing countries to participate in SCOR and/or PICES sponsoring International Symposia/Conferences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243198-EC12-8650-28F2-3EF17A2A9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21714"/>
      </p:ext>
    </p:extLst>
  </p:cSld>
  <p:clrMapOvr>
    <a:masterClrMapping/>
  </p:clrMapOvr>
  <p:transition spd="med" advTm="193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4CD6FD-F480-31F0-364E-24C3FAABE265}"/>
              </a:ext>
            </a:extLst>
          </p:cNvPr>
          <p:cNvSpPr/>
          <p:nvPr/>
        </p:nvSpPr>
        <p:spPr>
          <a:xfrm>
            <a:off x="152400" y="169333"/>
            <a:ext cx="5960534" cy="65532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9" descr="SPF2022-SQ">
            <a:extLst>
              <a:ext uri="{FF2B5EF4-FFF2-40B4-BE49-F238E27FC236}">
                <a16:creationId xmlns:a16="http://schemas.microsoft.com/office/drawing/2014/main" id="{48D0256B-5DCA-D181-985F-AAA5084F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71" y="1700596"/>
            <a:ext cx="2225782" cy="2092471"/>
          </a:xfrm>
          <a:prstGeom prst="rect">
            <a:avLst/>
          </a:prstGeom>
          <a:noFill/>
          <a:ln w="3175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1">
            <a:extLst>
              <a:ext uri="{FF2B5EF4-FFF2-40B4-BE49-F238E27FC236}">
                <a16:creationId xmlns:a16="http://schemas.microsoft.com/office/drawing/2014/main" id="{50645660-9972-D6D8-44EE-E6F0FF30B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73" y="4283611"/>
            <a:ext cx="297275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303B4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03B4A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03B4A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ICES/PICES/FAO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SPF-2022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400" dirty="0">
                <a:solidFill>
                  <a:srgbClr val="0070C0"/>
                </a:solidFill>
                <a:latin typeface="Arial" panose="020B0604020202020204" pitchFamily="34" charset="0"/>
              </a:rPr>
              <a:t>Small Pelagic Fish: </a:t>
            </a:r>
            <a:r>
              <a:rPr lang="en-GB" sz="14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New Frontiers in Science for Sustainable Management</a:t>
            </a:r>
            <a:endParaRPr lang="en-CA" altLang="en-US" sz="1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2000" dirty="0">
                <a:latin typeface="Arial" panose="020B0604020202020204" pitchFamily="34" charset="0"/>
              </a:rPr>
              <a:t>Lisbon, Nov. 2022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8A8C752-1909-237A-E557-54A3431E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060" y="4308510"/>
            <a:ext cx="279940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303B4A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03B4A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03B4A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03B4A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ICES/PICES ECCOW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CA" alt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Small Pelagic Fish: </a:t>
            </a: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</a:rPr>
              <a:t>New Frontiers in Science for Sustainable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CA" altLang="en-US" sz="1600" dirty="0">
                <a:latin typeface="Arial" panose="020B0604020202020204" pitchFamily="34" charset="0"/>
              </a:rPr>
              <a:t>Bergen, April 2023</a:t>
            </a:r>
            <a:endParaRPr lang="en-CA" altLang="en-US" sz="1600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CA" altLang="en-US" sz="2000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AC65B9-5A0E-EC3E-4D2B-66374B27D376}"/>
              </a:ext>
            </a:extLst>
          </p:cNvPr>
          <p:cNvSpPr txBox="1"/>
          <p:nvPr/>
        </p:nvSpPr>
        <p:spPr>
          <a:xfrm>
            <a:off x="666262" y="247951"/>
            <a:ext cx="5192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SCOR Support for PICE Sponsored International Conference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590C59C-DBB5-DBBD-2FAC-6FC002BCD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566" y="1722968"/>
            <a:ext cx="2301943" cy="2087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C1280B-28B6-8E36-DBDC-EC00F45E26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81" y="1180639"/>
            <a:ext cx="996043" cy="7442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88B6A2-C7A7-2D04-7B96-707B544931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690" y="1192060"/>
            <a:ext cx="996043" cy="744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714E93-5914-F2F6-DDDF-2E0FBE27251A}"/>
              </a:ext>
            </a:extLst>
          </p:cNvPr>
          <p:cNvSpPr txBox="1"/>
          <p:nvPr/>
        </p:nvSpPr>
        <p:spPr>
          <a:xfrm>
            <a:off x="6999328" y="231019"/>
            <a:ext cx="5192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PICES Support SCOR Partners Capacity Development Event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A0EB8-62F9-58E8-5111-5C3B4D29D937}"/>
              </a:ext>
            </a:extLst>
          </p:cNvPr>
          <p:cNvSpPr/>
          <p:nvPr/>
        </p:nvSpPr>
        <p:spPr>
          <a:xfrm>
            <a:off x="6350000" y="152399"/>
            <a:ext cx="5684157" cy="655320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4B65D-9CE4-3DEE-8B0E-E32D70A04032}"/>
              </a:ext>
            </a:extLst>
          </p:cNvPr>
          <p:cNvSpPr txBox="1"/>
          <p:nvPr/>
        </p:nvSpPr>
        <p:spPr>
          <a:xfrm>
            <a:off x="6648774" y="1766808"/>
            <a:ext cx="4633992" cy="4194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1200"/>
              </a:spcBef>
              <a:spcAft>
                <a:spcPts val="300"/>
              </a:spcAft>
            </a:pPr>
            <a:r>
              <a:rPr lang="en-GB" sz="2000" b="1" u="sng" dirty="0">
                <a:solidFill>
                  <a:srgbClr val="3366FF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  <a:hlinkClick r:id="rId9"/>
              </a:rPr>
              <a:t> </a:t>
            </a:r>
            <a:r>
              <a:rPr lang="en-GB" sz="2000" b="1" u="sng" dirty="0">
                <a:solidFill>
                  <a:srgbClr val="3366FF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  <a:hlinkClick r:id="rId10"/>
              </a:rPr>
              <a:t>SOLAS Open Science Conference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2022 </a:t>
            </a:r>
            <a:endParaRPr lang="en-GB" sz="2000" b="1" dirty="0">
              <a:solidFill>
                <a:srgbClr val="3366FF"/>
              </a:solidFill>
              <a:effectLst/>
              <a:latin typeface="Arial Narrow" panose="020B0604020202020204" pitchFamily="34" charset="0"/>
              <a:ea typeface="Times New Roman" panose="02020603050405020304" pitchFamily="18" charset="0"/>
              <a:cs typeface="Arial Narrow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 </a:t>
            </a:r>
          </a:p>
          <a:p>
            <a:pPr marL="180340"/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September 25th - 29</a:t>
            </a:r>
            <a:r>
              <a:rPr lang="en-GB" baseline="30000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th</a:t>
            </a:r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, 2022, Cape Town, </a:t>
            </a:r>
          </a:p>
          <a:p>
            <a:pPr marL="180340"/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South Africa</a:t>
            </a:r>
            <a:endParaRPr lang="en-GB" dirty="0">
              <a:latin typeface="Arial Narrow" panose="020B0604020202020204" pitchFamily="34" charset="0"/>
              <a:ea typeface="Times New Roman" panose="02020603050405020304" pitchFamily="18" charset="0"/>
              <a:cs typeface="Arial Narrow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  </a:t>
            </a:r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PICES funds US$4500 for ECOPs travel support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   and ECOP event</a:t>
            </a:r>
            <a:endParaRPr lang="en-GB" dirty="0">
              <a:effectLst/>
              <a:latin typeface="Arial Narrow" panose="020B0604020202020204" pitchFamily="34" charset="0"/>
              <a:ea typeface="Times New Roman" panose="02020603050405020304" pitchFamily="18" charset="0"/>
              <a:cs typeface="Arial Narrow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GB" sz="2000" b="1" u="sng" dirty="0">
                <a:solidFill>
                  <a:srgbClr val="3366FF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  <a:hlinkClick r:id="rId9"/>
              </a:rPr>
              <a:t> SOLAS Summer School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</a:t>
            </a:r>
            <a:r>
              <a:rPr lang="en-GB" sz="2000" b="1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2023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    </a:t>
            </a:r>
            <a:r>
              <a:rPr lang="en-GB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Cape Verde, Senegal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    </a:t>
            </a:r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PICES funds CA$ </a:t>
            </a:r>
            <a:r>
              <a:rPr lang="en-GB" dirty="0" err="1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10K</a:t>
            </a:r>
            <a:r>
              <a:rPr lang="en-GB" dirty="0"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for travel support of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    ECOPs.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3366FF"/>
              </a:solidFill>
              <a:effectLst/>
              <a:latin typeface="Arial Narrow" panose="020B0604020202020204" pitchFamily="34" charset="0"/>
              <a:ea typeface="Times New Roman" panose="02020603050405020304" pitchFamily="18" charset="0"/>
              <a:cs typeface="Arial Narrow" panose="020B0604020202020204" pitchFamily="34" charset="0"/>
            </a:endParaRPr>
          </a:p>
          <a:p>
            <a:pPr>
              <a:lnSpc>
                <a:spcPts val="1400"/>
              </a:lnSpc>
              <a:spcBef>
                <a:spcPts val="1200"/>
              </a:spcBef>
              <a:spcAft>
                <a:spcPts val="300"/>
              </a:spcAft>
            </a:pPr>
            <a:r>
              <a:rPr lang="en-GB" sz="2000" b="1" u="sng" dirty="0">
                <a:solidFill>
                  <a:srgbClr val="3366FF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  <a:hlinkClick r:id="rId11"/>
              </a:rPr>
              <a:t>IMBeR ClimEco8 Summer School</a:t>
            </a:r>
            <a:r>
              <a:rPr lang="en-GB" sz="2000" b="1" dirty="0">
                <a:solidFill>
                  <a:srgbClr val="0070C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</a:t>
            </a:r>
            <a:r>
              <a:rPr lang="en-GB" b="1" dirty="0">
                <a:solidFill>
                  <a:srgbClr val="0070C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2023</a:t>
            </a:r>
            <a:endParaRPr lang="en-GB" sz="2000" b="1" dirty="0">
              <a:solidFill>
                <a:srgbClr val="3366FF"/>
              </a:solidFill>
              <a:effectLst/>
              <a:latin typeface="Arial Narrow" panose="020B0604020202020204" pitchFamily="34" charset="0"/>
              <a:ea typeface="Times New Roman" panose="02020603050405020304" pitchFamily="18" charset="0"/>
              <a:cs typeface="Arial Narrow" panose="020B0604020202020204" pitchFamily="34" charset="0"/>
            </a:endParaRPr>
          </a:p>
          <a:p>
            <a:pPr>
              <a:lnSpc>
                <a:spcPts val="1400"/>
              </a:lnSpc>
              <a:spcBef>
                <a:spcPts val="1200"/>
              </a:spcBef>
              <a:spcAft>
                <a:spcPts val="300"/>
              </a:spcAft>
            </a:pPr>
            <a:r>
              <a:rPr lang="en-GB" dirty="0">
                <a:solidFill>
                  <a:srgbClr val="000000"/>
                </a:solidFill>
                <a:effectLst/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    July 24-28, 2023 ** PICES’s support: TBD</a:t>
            </a:r>
            <a:endParaRPr lang="en-GB" dirty="0">
              <a:solidFill>
                <a:srgbClr val="3366FF"/>
              </a:solidFill>
              <a:effectLst/>
              <a:latin typeface="Arial Narrow" panose="020B0604020202020204" pitchFamily="34" charset="0"/>
              <a:ea typeface="Times New Roman" panose="02020603050405020304" pitchFamily="18" charset="0"/>
              <a:cs typeface="Arial Narrow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96878E-AABA-4A66-5C7C-73FDFD8A7E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889" y="6065003"/>
            <a:ext cx="2037165" cy="509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ED96AC-E8D4-3FD0-4C32-612C9F9996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4265" y="3611105"/>
            <a:ext cx="1481722" cy="71076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9F117A3-B815-0383-555D-E8D2B39B1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130042"/>
      </p:ext>
    </p:extLst>
  </p:cSld>
  <p:clrMapOvr>
    <a:masterClrMapping/>
  </p:clrMapOvr>
  <p:transition spd="med" advTm="48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40098</TotalTime>
  <Words>1082</Words>
  <Application>Microsoft Macintosh PowerPoint</Application>
  <PresentationFormat>Widescreen</PresentationFormat>
  <Paragraphs>154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Avenir Next Condensed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chiba sanae</cp:lastModifiedBy>
  <cp:revision>169</cp:revision>
  <cp:lastPrinted>2022-09-08T03:03:45Z</cp:lastPrinted>
  <dcterms:created xsi:type="dcterms:W3CDTF">2020-09-17T19:50:46Z</dcterms:created>
  <dcterms:modified xsi:type="dcterms:W3CDTF">2022-09-27T12:07:55Z</dcterms:modified>
</cp:coreProperties>
</file>