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7" r:id="rId1"/>
    <p:sldMasterId id="2147483708" r:id="rId2"/>
    <p:sldMasterId id="214748370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1833B5-6CDB-4BCC-9D1F-487419C7CEE3}">
  <a:tblStyle styleId="{F41833B5-6CDB-4BCC-9D1F-487419C7CE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88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ddaaf663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ddaaf663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f96fd7e7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g13f96fd7e7d_1_1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Approche ascendante (bottom up) avec les partenaires sur le terrain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7028116c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Connecter les partenaires à la science mondiale, aux partenaires du secteur privé et à la Décennie des Nations Unies pour les sciences océaniques</a:t>
            </a:r>
            <a:endParaRPr/>
          </a:p>
        </p:txBody>
      </p:sp>
      <p:sp>
        <p:nvSpPr>
          <p:cNvPr id="305" name="Google Shape;305;g137028116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ddaaf6631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3ddaaf6631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ddaaf6631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3ddaaf663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70a41d4b4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1570a41d4b4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786812" y="4600575"/>
            <a:ext cx="139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191002" y="4747219"/>
            <a:ext cx="32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570214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4570214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sz="94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2"/>
          </p:nvPr>
        </p:nvSpPr>
        <p:spPr>
          <a:xfrm>
            <a:off x="452438" y="3098317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0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0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2502545" y="1290898"/>
            <a:ext cx="41388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" tIns="20100" rIns="20100" bIns="201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2502545" y="2637048"/>
            <a:ext cx="4138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" tIns="20100" rIns="20100" bIns="201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4500524" y="4319736"/>
            <a:ext cx="140400" cy="1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" tIns="20100" rIns="20100" bIns="201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 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sldNum" idx="12"/>
          </p:nvPr>
        </p:nvSpPr>
        <p:spPr>
          <a:xfrm>
            <a:off x="4488084" y="4902398"/>
            <a:ext cx="1641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1528432" y="3956881"/>
            <a:ext cx="60843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50" tIns="12650" rIns="12650" bIns="126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1529860" y="1385686"/>
            <a:ext cx="60843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5" tIns="14075" rIns="14075" bIns="14075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1528433" y="2672880"/>
            <a:ext cx="60843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5" tIns="14075" rIns="14075" bIns="140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sldNum" idx="12"/>
          </p:nvPr>
        </p:nvSpPr>
        <p:spPr>
          <a:xfrm>
            <a:off x="4506158" y="4268267"/>
            <a:ext cx="1284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075" tIns="14075" rIns="14075" bIns="14075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 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2534382" y="1310603"/>
            <a:ext cx="40752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75" tIns="19775" rIns="19775" bIns="19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1"/>
          </p:nvPr>
        </p:nvSpPr>
        <p:spPr>
          <a:xfrm>
            <a:off x="2534382" y="2636044"/>
            <a:ext cx="40752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75" tIns="19775" rIns="19775" bIns="19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sldNum" idx="12"/>
          </p:nvPr>
        </p:nvSpPr>
        <p:spPr>
          <a:xfrm>
            <a:off x="4490262" y="4292844"/>
            <a:ext cx="1608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75" tIns="19775" rIns="19775" bIns="19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2pPr>
            <a:lvl3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3pPr>
            <a:lvl4pPr marL="1828800" lvl="3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4pPr>
            <a:lvl5pPr marL="2286000" lvl="4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sldNum" idx="12"/>
          </p:nvPr>
        </p:nvSpPr>
        <p:spPr>
          <a:xfrm>
            <a:off x="4569657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undertitel">
  <p:cSld name="Titel &amp; undertitel 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sldNum" idx="12"/>
          </p:nvPr>
        </p:nvSpPr>
        <p:spPr>
          <a:xfrm>
            <a:off x="4570214" y="4902398"/>
            <a:ext cx="1641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2pPr>
            <a:lvl3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3pPr>
            <a:lvl4pPr marL="1828800" lvl="3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4pPr>
            <a:lvl5pPr marL="2286000" lvl="4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Char char="•"/>
              <a:defRPr sz="14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4569657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 2">
    <p:bg>
      <p:bgPr>
        <a:solidFill>
          <a:srgbClr val="0000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 Light"/>
              <a:buNone/>
              <a:defRPr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sldNum" idx="12"/>
          </p:nvPr>
        </p:nvSpPr>
        <p:spPr>
          <a:xfrm>
            <a:off x="8786812" y="4600575"/>
            <a:ext cx="139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7" name="Google Shape;187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9" name="Google Shape;189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sldNum" idx="2"/>
          </p:nvPr>
        </p:nvSpPr>
        <p:spPr>
          <a:xfrm>
            <a:off x="8033633" y="46510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47"/>
          <p:cNvSpPr txBox="1">
            <a:spLocks noGrp="1"/>
          </p:cNvSpPr>
          <p:nvPr>
            <p:ph type="title"/>
          </p:nvPr>
        </p:nvSpPr>
        <p:spPr>
          <a:xfrm>
            <a:off x="311700" y="203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>
            <a:spLocks noGrp="1"/>
          </p:cNvSpPr>
          <p:nvPr>
            <p:ph type="dt" idx="10"/>
          </p:nvPr>
        </p:nvSpPr>
        <p:spPr>
          <a:xfrm>
            <a:off x="628651" y="47672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ftr" idx="11"/>
          </p:nvPr>
        </p:nvSpPr>
        <p:spPr>
          <a:xfrm>
            <a:off x="3028951" y="476727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sldNum" idx="12"/>
          </p:nvPr>
        </p:nvSpPr>
        <p:spPr>
          <a:xfrm>
            <a:off x="6457951" y="476727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0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9" name="Google Shape;209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352287" y="-1690662"/>
            <a:ext cx="4352925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19800"/>
            <a:ext cx="35433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0"/>
          <p:cNvSpPr txBox="1">
            <a:spLocks noGrp="1"/>
          </p:cNvSpPr>
          <p:nvPr>
            <p:ph type="ctrTitle"/>
          </p:nvPr>
        </p:nvSpPr>
        <p:spPr>
          <a:xfrm>
            <a:off x="311700" y="978225"/>
            <a:ext cx="78384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2" name="Google Shape;212;p50"/>
          <p:cNvSpPr txBox="1">
            <a:spLocks noGrp="1"/>
          </p:cNvSpPr>
          <p:nvPr>
            <p:ph type="subTitle" idx="1"/>
          </p:nvPr>
        </p:nvSpPr>
        <p:spPr>
          <a:xfrm>
            <a:off x="311700" y="2444500"/>
            <a:ext cx="78384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1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" name="Google Shape;227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55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5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56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5" name="Google Shape;235;p57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58"/>
          <p:cNvSpPr txBox="1">
            <a:spLocks noGrp="1"/>
          </p:cNvSpPr>
          <p:nvPr>
            <p:ph type="body" idx="2"/>
          </p:nvPr>
        </p:nvSpPr>
        <p:spPr>
          <a:xfrm>
            <a:off x="4939500" y="2013450"/>
            <a:ext cx="38370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58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2" name="Google Shape;24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8900" y="4698400"/>
            <a:ext cx="480275" cy="4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8" name="Google Shape;24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60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contenu" type="obj">
  <p:cSld name="OBJEC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ux contenus" type="twoObj">
  <p:cSld name="TWO_OBJEC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00"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500"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350"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350"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350"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350"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350"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350"/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00"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500"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350"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350"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350"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350"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350"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98900" y="4698400"/>
            <a:ext cx="480275" cy="4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 Light"/>
              <a:buChar char="●"/>
              <a:defRPr sz="18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■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●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 Light"/>
              <a:buChar char="○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 Light"/>
              <a:buChar char="■"/>
              <a:defRPr sz="1400" b="0" i="0" u="none" strike="noStrike" cap="non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sldNum" idx="12"/>
          </p:nvPr>
        </p:nvSpPr>
        <p:spPr>
          <a:xfrm>
            <a:off x="8150208" y="474172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mpoweringwomen.wmu.se/" TargetMode="External"/><Relationship Id="rId13" Type="http://schemas.openxmlformats.org/officeDocument/2006/relationships/hyperlink" Target="https://imber.info/" TargetMode="External"/><Relationship Id="rId18" Type="http://schemas.openxmlformats.org/officeDocument/2006/relationships/hyperlink" Target="https://scor-int.org/" TargetMode="External"/><Relationship Id="rId3" Type="http://schemas.openxmlformats.org/officeDocument/2006/relationships/hyperlink" Target="https://www.earthsystemgovernance.org/" TargetMode="External"/><Relationship Id="rId7" Type="http://schemas.openxmlformats.org/officeDocument/2006/relationships/hyperlink" Target="https://www.oceandecade.org/actions/early-career-ocean-professionals/" TargetMode="External"/><Relationship Id="rId12" Type="http://schemas.openxmlformats.org/officeDocument/2006/relationships/hyperlink" Target="https://www.moonjelly.io/home" TargetMode="External"/><Relationship Id="rId17" Type="http://schemas.openxmlformats.org/officeDocument/2006/relationships/hyperlink" Target="https://www.wcrp-climate.org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astglobalchanges.org/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oceandecade.org/actions/sustainability-of-marine-ecosystems-through-global-knowledge-networks-smartnet/" TargetMode="External"/><Relationship Id="rId11" Type="http://schemas.openxmlformats.org/officeDocument/2006/relationships/hyperlink" Target="https://www.acter.global/" TargetMode="External"/><Relationship Id="rId5" Type="http://schemas.openxmlformats.org/officeDocument/2006/relationships/hyperlink" Target="https://apolimer-cnrs.fr/" TargetMode="External"/><Relationship Id="rId15" Type="http://schemas.openxmlformats.org/officeDocument/2006/relationships/hyperlink" Target="https://www.futureearthcoasts.org/" TargetMode="External"/><Relationship Id="rId10" Type="http://schemas.openxmlformats.org/officeDocument/2006/relationships/hyperlink" Target="https://oceanvisions.org/geos/" TargetMode="External"/><Relationship Id="rId19" Type="http://schemas.openxmlformats.org/officeDocument/2006/relationships/hyperlink" Target="https://ocean-climate.org/en/home-2/" TargetMode="External"/><Relationship Id="rId4" Type="http://schemas.openxmlformats.org/officeDocument/2006/relationships/hyperlink" Target="https://www.marsocsci.net/" TargetMode="External"/><Relationship Id="rId9" Type="http://schemas.openxmlformats.org/officeDocument/2006/relationships/hyperlink" Target="https://marinelife2030.org/" TargetMode="External"/><Relationship Id="rId14" Type="http://schemas.openxmlformats.org/officeDocument/2006/relationships/hyperlink" Target="https://www.solas-int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-UDEc1Iu-Q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3"/>
          <p:cNvSpPr txBox="1"/>
          <p:nvPr/>
        </p:nvSpPr>
        <p:spPr>
          <a:xfrm>
            <a:off x="6096575" y="315325"/>
            <a:ext cx="2818800" cy="4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37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International Project </a:t>
            </a:r>
            <a:endParaRPr sz="37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37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Office</a:t>
            </a:r>
            <a:endParaRPr sz="37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44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Consortium Update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September 2022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3"/>
          <p:cNvSpPr/>
          <p:nvPr/>
        </p:nvSpPr>
        <p:spPr>
          <a:xfrm flipH="1">
            <a:off x="0" y="0"/>
            <a:ext cx="6172782" cy="51435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3"/>
          <p:cNvSpPr/>
          <p:nvPr/>
        </p:nvSpPr>
        <p:spPr>
          <a:xfrm>
            <a:off x="0" y="0"/>
            <a:ext cx="6024154" cy="51435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45" y="1289132"/>
            <a:ext cx="3828774" cy="6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933" y="2446469"/>
            <a:ext cx="3358775" cy="10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64"/>
          <p:cNvGrpSpPr/>
          <p:nvPr/>
        </p:nvGrpSpPr>
        <p:grpSpPr>
          <a:xfrm>
            <a:off x="939647" y="1699450"/>
            <a:ext cx="8007071" cy="3137732"/>
            <a:chOff x="1239776" y="3783087"/>
            <a:chExt cx="21352190" cy="8367285"/>
          </a:xfrm>
        </p:grpSpPr>
        <p:grpSp>
          <p:nvGrpSpPr>
            <p:cNvPr id="274" name="Google Shape;274;p64"/>
            <p:cNvGrpSpPr/>
            <p:nvPr/>
          </p:nvGrpSpPr>
          <p:grpSpPr>
            <a:xfrm>
              <a:off x="1629421" y="3783087"/>
              <a:ext cx="20962545" cy="8367285"/>
              <a:chOff x="1088305" y="4085448"/>
              <a:chExt cx="20962545" cy="8367285"/>
            </a:xfrm>
          </p:grpSpPr>
          <p:grpSp>
            <p:nvGrpSpPr>
              <p:cNvPr id="275" name="Google Shape;275;p64"/>
              <p:cNvGrpSpPr/>
              <p:nvPr/>
            </p:nvGrpSpPr>
            <p:grpSpPr>
              <a:xfrm>
                <a:off x="2927245" y="4085448"/>
                <a:ext cx="18989081" cy="8117831"/>
                <a:chOff x="1128681" y="2670004"/>
                <a:chExt cx="22126638" cy="9459137"/>
              </a:xfrm>
            </p:grpSpPr>
            <p:pic>
              <p:nvPicPr>
                <p:cNvPr id="276" name="Google Shape;276;p6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128681" y="2670004"/>
                  <a:ext cx="22126638" cy="94591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7" name="Google Shape;277;p64"/>
                <p:cNvSpPr/>
                <p:nvPr/>
              </p:nvSpPr>
              <p:spPr>
                <a:xfrm>
                  <a:off x="10526315" y="7192980"/>
                  <a:ext cx="938400" cy="787200"/>
                </a:xfrm>
                <a:prstGeom prst="star5">
                  <a:avLst>
                    <a:gd name="adj" fmla="val 16127"/>
                    <a:gd name="hf" fmla="val 105146"/>
                    <a:gd name="vf" fmla="val 110557"/>
                  </a:avLst>
                </a:prstGeom>
                <a:solidFill>
                  <a:srgbClr val="000031"/>
                </a:solidFill>
                <a:ln>
                  <a:noFill/>
                </a:ln>
              </p:spPr>
              <p:txBody>
                <a:bodyPr spcFirstLastPara="1" wrap="square" lIns="19050" tIns="19050" rIns="19050" bIns="190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64"/>
                <p:cNvSpPr/>
                <p:nvPr/>
              </p:nvSpPr>
              <p:spPr>
                <a:xfrm>
                  <a:off x="12418166" y="10295476"/>
                  <a:ext cx="462600" cy="376800"/>
                </a:xfrm>
                <a:prstGeom prst="star5">
                  <a:avLst>
                    <a:gd name="adj" fmla="val 16127"/>
                    <a:gd name="hf" fmla="val 105146"/>
                    <a:gd name="vf" fmla="val 110557"/>
                  </a:avLst>
                </a:prstGeom>
                <a:solidFill>
                  <a:srgbClr val="000031"/>
                </a:solidFill>
                <a:ln>
                  <a:noFill/>
                </a:ln>
              </p:spPr>
              <p:txBody>
                <a:bodyPr spcFirstLastPara="1" wrap="square" lIns="19050" tIns="19050" rIns="19050" bIns="190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64"/>
                <p:cNvSpPr/>
                <p:nvPr/>
              </p:nvSpPr>
              <p:spPr>
                <a:xfrm>
                  <a:off x="18539724" y="6344999"/>
                  <a:ext cx="462600" cy="376800"/>
                </a:xfrm>
                <a:prstGeom prst="star5">
                  <a:avLst>
                    <a:gd name="adj" fmla="val 16127"/>
                    <a:gd name="hf" fmla="val 105146"/>
                    <a:gd name="vf" fmla="val 110557"/>
                  </a:avLst>
                </a:prstGeom>
                <a:solidFill>
                  <a:srgbClr val="000031"/>
                </a:solidFill>
                <a:ln>
                  <a:noFill/>
                </a:ln>
              </p:spPr>
              <p:txBody>
                <a:bodyPr spcFirstLastPara="1" wrap="square" lIns="19050" tIns="19050" rIns="19050" bIns="190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64"/>
                <p:cNvSpPr/>
                <p:nvPr/>
              </p:nvSpPr>
              <p:spPr>
                <a:xfrm>
                  <a:off x="7896079" y="9478659"/>
                  <a:ext cx="462600" cy="376800"/>
                </a:xfrm>
                <a:prstGeom prst="star5">
                  <a:avLst>
                    <a:gd name="adj" fmla="val 16127"/>
                    <a:gd name="hf" fmla="val 105146"/>
                    <a:gd name="vf" fmla="val 110557"/>
                  </a:avLst>
                </a:prstGeom>
                <a:solidFill>
                  <a:srgbClr val="000031"/>
                </a:solidFill>
                <a:ln>
                  <a:noFill/>
                </a:ln>
              </p:spPr>
              <p:txBody>
                <a:bodyPr spcFirstLastPara="1" wrap="square" lIns="19050" tIns="19050" rIns="19050" bIns="1905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000"/>
                    <a:buFont typeface="Arial"/>
                    <a:buNone/>
                  </a:pPr>
                  <a:endParaRPr sz="10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1" name="Google Shape;281;p64"/>
              <p:cNvSpPr txBox="1"/>
              <p:nvPr/>
            </p:nvSpPr>
            <p:spPr>
              <a:xfrm>
                <a:off x="9979266" y="11011449"/>
                <a:ext cx="6066000" cy="112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spAutoFit/>
              </a:bodyPr>
              <a:lstStyle/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South Africa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53340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100"/>
                  <a:t>(multiple institutions)</a:t>
                </a:r>
                <a:endParaRPr/>
              </a:p>
            </p:txBody>
          </p:sp>
          <p:sp>
            <p:nvSpPr>
              <p:cNvPr id="282" name="Google Shape;282;p64"/>
              <p:cNvSpPr txBox="1"/>
              <p:nvPr/>
            </p:nvSpPr>
            <p:spPr>
              <a:xfrm>
                <a:off x="17075050" y="6858083"/>
                <a:ext cx="4975800" cy="182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spAutoFit/>
              </a:bodyPr>
              <a:lstStyle/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Academia Sinica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(Taipei)</a:t>
                </a:r>
                <a:endParaRPr sz="14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83" name="Google Shape;283;p64"/>
              <p:cNvSpPr txBox="1"/>
              <p:nvPr/>
            </p:nvSpPr>
            <p:spPr>
              <a:xfrm>
                <a:off x="1088305" y="11200833"/>
                <a:ext cx="6564300" cy="125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spAutoFit/>
              </a:bodyPr>
              <a:lstStyle/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Brazilian Future Ocean Panel/Network (Brazil)</a:t>
                </a:r>
                <a:endParaRPr sz="1400" b="0" i="0" u="none" strike="noStrike" cap="none">
                  <a:solidFill>
                    <a:schemeClr val="accen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84" name="Google Shape;284;p64"/>
              <p:cNvSpPr txBox="1"/>
              <p:nvPr/>
            </p:nvSpPr>
            <p:spPr>
              <a:xfrm>
                <a:off x="13102471" y="9160701"/>
                <a:ext cx="5046300" cy="125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spAutoFit/>
              </a:bodyPr>
              <a:lstStyle/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University of Seychelles</a:t>
                </a:r>
                <a:endParaRPr sz="1400" b="0" i="0" u="none" strike="noStrike" cap="none">
                  <a:solidFill>
                    <a:schemeClr val="accen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85" name="Google Shape;285;p64"/>
              <p:cNvSpPr txBox="1"/>
              <p:nvPr/>
            </p:nvSpPr>
            <p:spPr>
              <a:xfrm>
                <a:off x="8376376" y="8508968"/>
                <a:ext cx="3674700" cy="125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" tIns="19050" rIns="19050" bIns="19050" anchor="ctr" anchorCtr="0">
                <a:spAutoFit/>
              </a:bodyPr>
              <a:lstStyle/>
              <a:p>
                <a:pPr marL="5334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University of Ghana</a:t>
                </a:r>
                <a:endParaRPr sz="500"/>
              </a:p>
            </p:txBody>
          </p:sp>
          <p:cxnSp>
            <p:nvCxnSpPr>
              <p:cNvPr id="286" name="Google Shape;286;p64"/>
              <p:cNvCxnSpPr/>
              <p:nvPr/>
            </p:nvCxnSpPr>
            <p:spPr>
              <a:xfrm flipH="1">
                <a:off x="6527289" y="10123636"/>
                <a:ext cx="2127300" cy="1132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</p:grpSp>
        <p:sp>
          <p:nvSpPr>
            <p:cNvPr id="287" name="Google Shape;287;p64"/>
            <p:cNvSpPr/>
            <p:nvPr/>
          </p:nvSpPr>
          <p:spPr>
            <a:xfrm>
              <a:off x="9022295" y="9409302"/>
              <a:ext cx="805200" cy="675600"/>
            </a:xfrm>
            <a:prstGeom prst="star5">
              <a:avLst>
                <a:gd name="adj" fmla="val 16127"/>
                <a:gd name="hf" fmla="val 105146"/>
                <a:gd name="vf" fmla="val 110557"/>
              </a:avLst>
            </a:prstGeom>
            <a:solidFill>
              <a:srgbClr val="00003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4"/>
            <p:cNvSpPr/>
            <p:nvPr/>
          </p:nvSpPr>
          <p:spPr>
            <a:xfrm>
              <a:off x="14719845" y="8320882"/>
              <a:ext cx="805200" cy="675600"/>
            </a:xfrm>
            <a:prstGeom prst="star5">
              <a:avLst>
                <a:gd name="adj" fmla="val 16127"/>
                <a:gd name="hf" fmla="val 105146"/>
                <a:gd name="vf" fmla="val 110557"/>
              </a:avLst>
            </a:prstGeom>
            <a:solidFill>
              <a:srgbClr val="00003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4"/>
            <p:cNvSpPr/>
            <p:nvPr/>
          </p:nvSpPr>
          <p:spPr>
            <a:xfrm>
              <a:off x="18156209" y="6760535"/>
              <a:ext cx="805200" cy="675600"/>
            </a:xfrm>
            <a:prstGeom prst="star5">
              <a:avLst>
                <a:gd name="adj" fmla="val 16127"/>
                <a:gd name="hf" fmla="val 105146"/>
                <a:gd name="vf" fmla="val 110557"/>
              </a:avLst>
            </a:prstGeom>
            <a:solidFill>
              <a:srgbClr val="00003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4"/>
            <p:cNvSpPr/>
            <p:nvPr/>
          </p:nvSpPr>
          <p:spPr>
            <a:xfrm>
              <a:off x="12913089" y="10106643"/>
              <a:ext cx="805200" cy="675600"/>
            </a:xfrm>
            <a:prstGeom prst="star5">
              <a:avLst>
                <a:gd name="adj" fmla="val 16127"/>
                <a:gd name="hf" fmla="val 105146"/>
                <a:gd name="vf" fmla="val 110557"/>
              </a:avLst>
            </a:prstGeom>
            <a:solidFill>
              <a:srgbClr val="00003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4"/>
            <p:cNvSpPr/>
            <p:nvPr/>
          </p:nvSpPr>
          <p:spPr>
            <a:xfrm>
              <a:off x="5140267" y="5950775"/>
              <a:ext cx="805200" cy="675600"/>
            </a:xfrm>
            <a:prstGeom prst="star5">
              <a:avLst>
                <a:gd name="adj" fmla="val 16127"/>
                <a:gd name="hf" fmla="val 105146"/>
                <a:gd name="vf" fmla="val 110557"/>
              </a:avLst>
            </a:prstGeom>
            <a:solidFill>
              <a:srgbClr val="000031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4"/>
            <p:cNvSpPr txBox="1"/>
            <p:nvPr/>
          </p:nvSpPr>
          <p:spPr>
            <a:xfrm>
              <a:off x="1239776" y="6133044"/>
              <a:ext cx="6317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533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/>
                <a:t>California</a:t>
              </a:r>
              <a:endParaRPr sz="1400"/>
            </a:p>
            <a:p>
              <a:pPr marL="5334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100"/>
                <a:t>(multiple institutions)</a:t>
              </a:r>
              <a:endParaRPr sz="1100" b="0" i="0" u="none" strike="noStrike" cap="none">
                <a:solidFill>
                  <a:schemeClr val="accen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293" name="Google Shape;293;p64"/>
          <p:cNvSpPr/>
          <p:nvPr/>
        </p:nvSpPr>
        <p:spPr>
          <a:xfrm>
            <a:off x="2559374" y="2161608"/>
            <a:ext cx="302100" cy="253500"/>
          </a:xfrm>
          <a:prstGeom prst="star5">
            <a:avLst>
              <a:gd name="adj" fmla="val 16127"/>
              <a:gd name="hf" fmla="val 105146"/>
              <a:gd name="vf" fmla="val 110557"/>
            </a:avLst>
          </a:prstGeom>
          <a:solidFill>
            <a:srgbClr val="00003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4"/>
          <p:cNvSpPr txBox="1"/>
          <p:nvPr/>
        </p:nvSpPr>
        <p:spPr>
          <a:xfrm>
            <a:off x="658666" y="1391363"/>
            <a:ext cx="1837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533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Tula Foundation (Canada) </a:t>
            </a:r>
            <a:endParaRPr sz="500"/>
          </a:p>
        </p:txBody>
      </p:sp>
      <p:cxnSp>
        <p:nvCxnSpPr>
          <p:cNvPr id="295" name="Google Shape;295;p64"/>
          <p:cNvCxnSpPr/>
          <p:nvPr/>
        </p:nvCxnSpPr>
        <p:spPr>
          <a:xfrm rot="10800000">
            <a:off x="2081719" y="1864856"/>
            <a:ext cx="582900" cy="3765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6" name="Google Shape;296;p64"/>
          <p:cNvSpPr txBox="1"/>
          <p:nvPr/>
        </p:nvSpPr>
        <p:spPr>
          <a:xfrm>
            <a:off x="893464" y="3810395"/>
            <a:ext cx="2461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533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/>
              <a:t>UNIFESP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(Brazil)</a:t>
            </a:r>
            <a:endParaRPr sz="1400" b="0" i="0" u="none" strike="noStrike" cap="none">
              <a:solidFill>
                <a:schemeClr val="accen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297" name="Google Shape;297;p64"/>
          <p:cNvCxnSpPr/>
          <p:nvPr/>
        </p:nvCxnSpPr>
        <p:spPr>
          <a:xfrm flipH="1">
            <a:off x="2861945" y="3934746"/>
            <a:ext cx="977700" cy="54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98" name="Google Shape;298;p64"/>
          <p:cNvGrpSpPr/>
          <p:nvPr/>
        </p:nvGrpSpPr>
        <p:grpSpPr>
          <a:xfrm>
            <a:off x="0" y="0"/>
            <a:ext cx="9144000" cy="1097003"/>
            <a:chOff x="0" y="0"/>
            <a:chExt cx="12192000" cy="501900"/>
          </a:xfrm>
        </p:grpSpPr>
        <p:sp>
          <p:nvSpPr>
            <p:cNvPr id="299" name="Google Shape;299;p64"/>
            <p:cNvSpPr/>
            <p:nvPr/>
          </p:nvSpPr>
          <p:spPr>
            <a:xfrm>
              <a:off x="0" y="0"/>
              <a:ext cx="12192000" cy="501900"/>
            </a:xfrm>
            <a:prstGeom prst="rect">
              <a:avLst/>
            </a:prstGeom>
            <a:solidFill>
              <a:srgbClr val="26A095">
                <a:alpha val="1098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0" name="Google Shape;300;p64"/>
            <p:cNvCxnSpPr/>
            <p:nvPr/>
          </p:nvCxnSpPr>
          <p:spPr>
            <a:xfrm>
              <a:off x="0" y="488662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26A09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1" name="Google Shape;301;p64"/>
          <p:cNvSpPr txBox="1">
            <a:spLocks noGrp="1"/>
          </p:cNvSpPr>
          <p:nvPr>
            <p:ph type="title" idx="4294967295"/>
          </p:nvPr>
        </p:nvSpPr>
        <p:spPr>
          <a:xfrm>
            <a:off x="832266" y="26798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300" b="0"/>
              <a:t>Building the </a:t>
            </a:r>
            <a:r>
              <a:rPr lang="en-GB" sz="2300"/>
              <a:t>Network</a:t>
            </a:r>
            <a:r>
              <a:rPr lang="en-GB" sz="2300" b="0"/>
              <a:t> from the </a:t>
            </a:r>
            <a:r>
              <a:rPr lang="en-GB" sz="2300"/>
              <a:t>B</a:t>
            </a:r>
            <a:r>
              <a:rPr lang="en-GB" sz="2300" b="0"/>
              <a:t>ottom</a:t>
            </a:r>
            <a:r>
              <a:rPr lang="en-GB" sz="2300"/>
              <a:t> U</a:t>
            </a:r>
            <a:r>
              <a:rPr lang="en-GB" sz="2300" b="0"/>
              <a:t>p</a:t>
            </a:r>
            <a:endParaRPr sz="2300" b="0"/>
          </a:p>
        </p:txBody>
      </p:sp>
      <p:sp>
        <p:nvSpPr>
          <p:cNvPr id="302" name="Google Shape;302;p64"/>
          <p:cNvSpPr txBox="1"/>
          <p:nvPr/>
        </p:nvSpPr>
        <p:spPr>
          <a:xfrm>
            <a:off x="6002575" y="0"/>
            <a:ext cx="3000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Helvetica Neue"/>
                <a:ea typeface="Helvetica Neue"/>
                <a:cs typeface="Helvetica Neue"/>
                <a:sym typeface="Helvetica Neue"/>
              </a:rPr>
              <a:t>Network</a:t>
            </a:r>
            <a:endParaRPr/>
          </a:p>
        </p:txBody>
      </p:sp>
      <p:pic>
        <p:nvPicPr>
          <p:cNvPr id="33" name="Google Shape;267;p63">
            <a:extLst>
              <a:ext uri="{FF2B5EF4-FFF2-40B4-BE49-F238E27FC236}">
                <a16:creationId xmlns:a16="http://schemas.microsoft.com/office/drawing/2014/main" id="{E8565E63-347F-4A25-83C1-0077849DBF1D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68315" y="780787"/>
            <a:ext cx="1034260" cy="1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65"/>
          <p:cNvGrpSpPr/>
          <p:nvPr/>
        </p:nvGrpSpPr>
        <p:grpSpPr>
          <a:xfrm>
            <a:off x="0" y="0"/>
            <a:ext cx="9144000" cy="1097003"/>
            <a:chOff x="0" y="0"/>
            <a:chExt cx="12192000" cy="501900"/>
          </a:xfrm>
        </p:grpSpPr>
        <p:sp>
          <p:nvSpPr>
            <p:cNvPr id="308" name="Google Shape;308;p65"/>
            <p:cNvSpPr/>
            <p:nvPr/>
          </p:nvSpPr>
          <p:spPr>
            <a:xfrm>
              <a:off x="0" y="0"/>
              <a:ext cx="12192000" cy="501900"/>
            </a:xfrm>
            <a:prstGeom prst="rect">
              <a:avLst/>
            </a:prstGeom>
            <a:solidFill>
              <a:srgbClr val="26A095">
                <a:alpha val="1098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9" name="Google Shape;309;p65"/>
            <p:cNvCxnSpPr/>
            <p:nvPr/>
          </p:nvCxnSpPr>
          <p:spPr>
            <a:xfrm>
              <a:off x="0" y="488662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26A09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0" name="Google Shape;310;p65"/>
          <p:cNvSpPr txBox="1">
            <a:spLocks noGrp="1"/>
          </p:cNvSpPr>
          <p:nvPr>
            <p:ph type="title"/>
          </p:nvPr>
        </p:nvSpPr>
        <p:spPr>
          <a:xfrm>
            <a:off x="342900" y="51399"/>
            <a:ext cx="6877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300" b="0"/>
              <a:t>Connecting Partners to Global Science, Private Sector Partners, and UN Decade of Ocean Science</a:t>
            </a:r>
            <a:endParaRPr sz="2300" b="0"/>
          </a:p>
        </p:txBody>
      </p:sp>
      <p:sp>
        <p:nvSpPr>
          <p:cNvPr id="311" name="Google Shape;311;p65"/>
          <p:cNvSpPr txBox="1"/>
          <p:nvPr/>
        </p:nvSpPr>
        <p:spPr>
          <a:xfrm>
            <a:off x="6002575" y="0"/>
            <a:ext cx="3000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Helvetica Neue"/>
                <a:ea typeface="Helvetica Neue"/>
                <a:cs typeface="Helvetica Neue"/>
                <a:sym typeface="Helvetica Neue"/>
              </a:rPr>
              <a:t>Network</a:t>
            </a:r>
            <a:endParaRPr/>
          </a:p>
        </p:txBody>
      </p:sp>
      <p:graphicFrame>
        <p:nvGraphicFramePr>
          <p:cNvPr id="312" name="Google Shape;312;p65"/>
          <p:cNvGraphicFramePr/>
          <p:nvPr/>
        </p:nvGraphicFramePr>
        <p:xfrm>
          <a:off x="604725" y="2884675"/>
          <a:ext cx="3781425" cy="2138775"/>
        </p:xfrm>
        <a:graphic>
          <a:graphicData uri="http://schemas.openxmlformats.org/drawingml/2006/table">
            <a:tbl>
              <a:tblPr>
                <a:noFill/>
                <a:tableStyleId>{F41833B5-6CDB-4BCC-9D1F-487419C7CEE3}</a:tableStyleId>
              </a:tblPr>
              <a:tblGrid>
                <a:gridCol w="37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31"/>
                          </a:solidFill>
                        </a:rPr>
                        <a:t>Social and Transdisciplinary Science</a:t>
                      </a:r>
                      <a:endParaRPr sz="1200" b="1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Earth Systems Governance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- Ocean Task Force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Dartmouth College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Marine Social Sciences Network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APOLIMER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(CNRS)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Campus Mondial de la Mer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Middlebury Institute for Intl Studies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" name="Google Shape;313;p65"/>
          <p:cNvGraphicFramePr/>
          <p:nvPr/>
        </p:nvGraphicFramePr>
        <p:xfrm>
          <a:off x="4686300" y="1224700"/>
          <a:ext cx="4316275" cy="3047750"/>
        </p:xfrm>
        <a:graphic>
          <a:graphicData uri="http://schemas.openxmlformats.org/drawingml/2006/table">
            <a:tbl>
              <a:tblPr>
                <a:noFill/>
                <a:tableStyleId>{F41833B5-6CDB-4BCC-9D1F-487419C7CEE3}</a:tableStyleId>
              </a:tblPr>
              <a:tblGrid>
                <a:gridCol w="431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31"/>
                          </a:solidFill>
                        </a:rPr>
                        <a:t>UN Ocean Decade Networking Programmes</a:t>
                      </a:r>
                      <a:endParaRPr sz="1200" b="1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SmartNet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(ICES-PICES and NOAA)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Career Ocean Professionals Network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(IOC)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Empowering Women in the Decade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  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         (World Maritime University)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00003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4" name="Google Shape;314;p65"/>
          <p:cNvGraphicFramePr/>
          <p:nvPr/>
        </p:nvGraphicFramePr>
        <p:xfrm>
          <a:off x="4686300" y="2486900"/>
          <a:ext cx="3781425" cy="1571500"/>
        </p:xfrm>
        <a:graphic>
          <a:graphicData uri="http://schemas.openxmlformats.org/drawingml/2006/table">
            <a:tbl>
              <a:tblPr>
                <a:noFill/>
                <a:tableStyleId>{F41833B5-6CDB-4BCC-9D1F-487419C7CEE3}</a:tableStyleId>
              </a:tblPr>
              <a:tblGrid>
                <a:gridCol w="37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1500">
                <a:tc>
                  <a:txBody>
                    <a:bodyPr/>
                    <a:lstStyle/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31"/>
                          </a:solidFill>
                        </a:rPr>
                        <a:t>UN Ocean Decade Science and Action Programmes</a:t>
                      </a:r>
                      <a:endParaRPr sz="1200" b="1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Marine Life 2030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Global Ecosystem of Ocean Solutions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Google Shape;315;p65"/>
          <p:cNvGraphicFramePr/>
          <p:nvPr/>
        </p:nvGraphicFramePr>
        <p:xfrm>
          <a:off x="4686300" y="3907825"/>
          <a:ext cx="3781425" cy="1097000"/>
        </p:xfrm>
        <a:graphic>
          <a:graphicData uri="http://schemas.openxmlformats.org/drawingml/2006/table">
            <a:tbl>
              <a:tblPr>
                <a:noFill/>
                <a:tableStyleId>{F41833B5-6CDB-4BCC-9D1F-487419C7CEE3}</a:tableStyleId>
              </a:tblPr>
              <a:tblGrid>
                <a:gridCol w="37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31"/>
                          </a:solidFill>
                        </a:rPr>
                        <a:t>Private Sector Collaborations</a:t>
                      </a:r>
                      <a:endParaRPr sz="1200" b="1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Acter.global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 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Moonjelly.io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/Moonjelly Academy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Network Weaving Institute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Google Shape;316;p65"/>
          <p:cNvGraphicFramePr/>
          <p:nvPr/>
        </p:nvGraphicFramePr>
        <p:xfrm>
          <a:off x="571500" y="1224700"/>
          <a:ext cx="3847875" cy="1838300"/>
        </p:xfrm>
        <a:graphic>
          <a:graphicData uri="http://schemas.openxmlformats.org/drawingml/2006/table">
            <a:tbl>
              <a:tblPr>
                <a:noFill/>
                <a:tableStyleId>{F41833B5-6CDB-4BCC-9D1F-487419C7CEE3}</a:tableStyleId>
              </a:tblPr>
              <a:tblGrid>
                <a:gridCol w="38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31"/>
                          </a:solidFill>
                        </a:rPr>
                        <a:t>International Science Networks</a:t>
                      </a:r>
                      <a:endParaRPr sz="1200" b="1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Future Earth (</a:t>
                      </a: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IMBeR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, </a:t>
                      </a: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SOLAS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, </a:t>
                      </a: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Earth Coasts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, </a:t>
                      </a: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PAGES</a:t>
                      </a: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)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World Climate Research Program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Scientific Committee on Oceanic Research</a:t>
                      </a:r>
                      <a:endParaRPr sz="1200">
                        <a:solidFill>
                          <a:srgbClr val="0000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  <a:uFill>
                            <a:noFill/>
                          </a:uFill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Ocean &amp; Climate Platform</a:t>
                      </a:r>
                      <a:endParaRPr sz="1200">
                        <a:solidFill>
                          <a:srgbClr val="000031"/>
                        </a:solidFill>
                      </a:endParaRPr>
                    </a:p>
                    <a:p>
                      <a:pPr marL="800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31"/>
                          </a:solidFill>
                        </a:rPr>
                        <a:t>Consortium for Ocean Leadership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7;p63">
            <a:extLst>
              <a:ext uri="{FF2B5EF4-FFF2-40B4-BE49-F238E27FC236}">
                <a16:creationId xmlns:a16="http://schemas.microsoft.com/office/drawing/2014/main" id="{A5A7AC7F-FB12-4FDE-ACDA-C673DA461991}"/>
              </a:ext>
            </a:extLst>
          </p:cNvPr>
          <p:cNvPicPr preferRelativeResize="0"/>
          <p:nvPr/>
        </p:nvPicPr>
        <p:blipFill rotWithShape="1">
          <a:blip r:embed="rId20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68315" y="780787"/>
            <a:ext cx="1034260" cy="1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66"/>
          <p:cNvGrpSpPr/>
          <p:nvPr/>
        </p:nvGrpSpPr>
        <p:grpSpPr>
          <a:xfrm>
            <a:off x="0" y="0"/>
            <a:ext cx="9144000" cy="1097003"/>
            <a:chOff x="0" y="0"/>
            <a:chExt cx="12192000" cy="501900"/>
          </a:xfrm>
        </p:grpSpPr>
        <p:sp>
          <p:nvSpPr>
            <p:cNvPr id="322" name="Google Shape;322;p66"/>
            <p:cNvSpPr/>
            <p:nvPr/>
          </p:nvSpPr>
          <p:spPr>
            <a:xfrm>
              <a:off x="0" y="0"/>
              <a:ext cx="12192000" cy="501900"/>
            </a:xfrm>
            <a:prstGeom prst="rect">
              <a:avLst/>
            </a:prstGeom>
            <a:solidFill>
              <a:srgbClr val="26A095">
                <a:alpha val="1098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3" name="Google Shape;323;p66"/>
            <p:cNvCxnSpPr/>
            <p:nvPr/>
          </p:nvCxnSpPr>
          <p:spPr>
            <a:xfrm>
              <a:off x="0" y="488662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26A09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4" name="Google Shape;324;p66"/>
          <p:cNvSpPr txBox="1">
            <a:spLocks noGrp="1"/>
          </p:cNvSpPr>
          <p:nvPr>
            <p:ph type="title"/>
          </p:nvPr>
        </p:nvSpPr>
        <p:spPr>
          <a:xfrm>
            <a:off x="266700" y="203799"/>
            <a:ext cx="6877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300" b="0"/>
              <a:t>Knowledge sharing and creating</a:t>
            </a:r>
            <a:endParaRPr sz="2300" b="0"/>
          </a:p>
        </p:txBody>
      </p:sp>
      <p:sp>
        <p:nvSpPr>
          <p:cNvPr id="325" name="Google Shape;325;p66"/>
          <p:cNvSpPr txBox="1"/>
          <p:nvPr/>
        </p:nvSpPr>
        <p:spPr>
          <a:xfrm>
            <a:off x="6002575" y="0"/>
            <a:ext cx="3000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Helvetica Neue"/>
                <a:ea typeface="Helvetica Neue"/>
                <a:cs typeface="Helvetica Neue"/>
                <a:sym typeface="Helvetica Neue"/>
              </a:rPr>
              <a:t>Knowledge</a:t>
            </a:r>
            <a:endParaRPr/>
          </a:p>
        </p:txBody>
      </p:sp>
      <p:grpSp>
        <p:nvGrpSpPr>
          <p:cNvPr id="326" name="Google Shape;326;p66"/>
          <p:cNvGrpSpPr/>
          <p:nvPr/>
        </p:nvGrpSpPr>
        <p:grpSpPr>
          <a:xfrm>
            <a:off x="478525" y="1285925"/>
            <a:ext cx="3876750" cy="3557675"/>
            <a:chOff x="478525" y="1285925"/>
            <a:chExt cx="3876750" cy="3557675"/>
          </a:xfrm>
        </p:grpSpPr>
        <p:grpSp>
          <p:nvGrpSpPr>
            <p:cNvPr id="327" name="Google Shape;327;p66"/>
            <p:cNvGrpSpPr/>
            <p:nvPr/>
          </p:nvGrpSpPr>
          <p:grpSpPr>
            <a:xfrm>
              <a:off x="478525" y="1653775"/>
              <a:ext cx="3429011" cy="1128825"/>
              <a:chOff x="6442100" y="1441750"/>
              <a:chExt cx="3429011" cy="1128825"/>
            </a:xfrm>
          </p:grpSpPr>
          <p:pic>
            <p:nvPicPr>
              <p:cNvPr id="328" name="Google Shape;328;p66" descr="A picture containing icon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591350" y="1874625"/>
                <a:ext cx="1273175" cy="695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6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949088" y="2069937"/>
                <a:ext cx="1922024" cy="305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0" name="Google Shape;330;p66"/>
              <p:cNvSpPr txBox="1"/>
              <p:nvPr/>
            </p:nvSpPr>
            <p:spPr>
              <a:xfrm>
                <a:off x="6442100" y="1441750"/>
                <a:ext cx="3429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Co-designed workspace</a:t>
                </a:r>
                <a:endParaRPr sz="1200" b="1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331" name="Google Shape;331;p66"/>
            <p:cNvSpPr txBox="1"/>
            <p:nvPr/>
          </p:nvSpPr>
          <p:spPr>
            <a:xfrm>
              <a:off x="627775" y="2935000"/>
              <a:ext cx="3727500" cy="19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7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43 users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6 communities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0000" lvl="1" indent="-193675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○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e.g. Ocean KAN Seychelles, SOLAS, Moonjelly Academy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18 groups and learning circles 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0000" lvl="1" indent="-193675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○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e.g. Rethinking remote conferences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Financial contribution by </a:t>
              </a:r>
              <a:r>
                <a:rPr lang="en-GB" b="1">
                  <a:latin typeface="Helvetica Neue"/>
                  <a:ea typeface="Helvetica Neue"/>
                  <a:cs typeface="Helvetica Neue"/>
                  <a:sym typeface="Helvetica Neue"/>
                </a:rPr>
                <a:t>SCOR</a:t>
              </a: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, SOLAS (€ 2000)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p66"/>
            <p:cNvSpPr txBox="1"/>
            <p:nvPr/>
          </p:nvSpPr>
          <p:spPr>
            <a:xfrm>
              <a:off x="627775" y="1285925"/>
              <a:ext cx="3429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>
                  <a:latin typeface="Helvetica Neue"/>
                  <a:ea typeface="Helvetica Neue"/>
                  <a:cs typeface="Helvetica Neue"/>
                  <a:sym typeface="Helvetica Neue"/>
                </a:rPr>
                <a:t>Ocean KANopy</a:t>
              </a:r>
              <a:endParaRPr sz="17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33" name="Google Shape;333;p66"/>
          <p:cNvGrpSpPr/>
          <p:nvPr/>
        </p:nvGrpSpPr>
        <p:grpSpPr>
          <a:xfrm>
            <a:off x="4562475" y="1285925"/>
            <a:ext cx="3984573" cy="3773075"/>
            <a:chOff x="4562475" y="1285925"/>
            <a:chExt cx="3984573" cy="3773075"/>
          </a:xfrm>
        </p:grpSpPr>
        <p:sp>
          <p:nvSpPr>
            <p:cNvPr id="334" name="Google Shape;334;p66"/>
            <p:cNvSpPr txBox="1"/>
            <p:nvPr/>
          </p:nvSpPr>
          <p:spPr>
            <a:xfrm>
              <a:off x="4953975" y="2935000"/>
              <a:ext cx="34290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3 journal articles by Ocean KAN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2 special series in ICES JMS 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0000" lvl="1" indent="-174625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○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4 published articles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0000" lvl="1" indent="-174625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○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10 submissions to date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2 podcasts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4 sessions and side events at international conferences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&gt;8 presentations and webinars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0" indent="-18415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Helvetica Neue"/>
                <a:buChar char="●"/>
              </a:pPr>
              <a:r>
                <a:rPr lang="en-GB">
                  <a:latin typeface="Helvetica Neue"/>
                  <a:ea typeface="Helvetica Neue"/>
                  <a:cs typeface="Helvetica Neue"/>
                  <a:sym typeface="Helvetica Neue"/>
                </a:rPr>
                <a:t>Blogs (WEF, Medium, LinkedIn) 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5" name="Google Shape;335;p66"/>
            <p:cNvSpPr txBox="1"/>
            <p:nvPr/>
          </p:nvSpPr>
          <p:spPr>
            <a:xfrm>
              <a:off x="5018425" y="1285925"/>
              <a:ext cx="3429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 b="1">
                  <a:latin typeface="Helvetica Neue"/>
                  <a:ea typeface="Helvetica Neue"/>
                  <a:cs typeface="Helvetica Neue"/>
                  <a:sym typeface="Helvetica Neue"/>
                </a:rPr>
                <a:t>Dissemination and outreach</a:t>
              </a:r>
              <a:endParaRPr sz="17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36" name="Google Shape;336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42225" y="1856045"/>
              <a:ext cx="851625" cy="824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66"/>
            <p:cNvPicPr preferRelativeResize="0"/>
            <p:nvPr/>
          </p:nvPicPr>
          <p:blipFill rotWithShape="1">
            <a:blip r:embed="rId6">
              <a:alphaModFix/>
            </a:blip>
            <a:srcRect l="57171" t="20478" b="35902"/>
            <a:stretch/>
          </p:blipFill>
          <p:spPr>
            <a:xfrm>
              <a:off x="5839926" y="1831625"/>
              <a:ext cx="951300" cy="82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66"/>
            <p:cNvPicPr preferRelativeResize="0"/>
            <p:nvPr/>
          </p:nvPicPr>
          <p:blipFill rotWithShape="1">
            <a:blip r:embed="rId7">
              <a:alphaModFix/>
            </a:blip>
            <a:srcRect r="43094" b="33479"/>
            <a:stretch/>
          </p:blipFill>
          <p:spPr>
            <a:xfrm>
              <a:off x="7713125" y="1856050"/>
              <a:ext cx="833923" cy="82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9" name="Google Shape;339;p66"/>
            <p:cNvCxnSpPr/>
            <p:nvPr/>
          </p:nvCxnSpPr>
          <p:spPr>
            <a:xfrm>
              <a:off x="4562475" y="1385500"/>
              <a:ext cx="0" cy="34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40" name="Google Shape;340;p66"/>
          <p:cNvPicPr preferRelativeResize="0"/>
          <p:nvPr/>
        </p:nvPicPr>
        <p:blipFill rotWithShape="1">
          <a:blip r:embed="rId8">
            <a:alphaModFix/>
          </a:blip>
          <a:srcRect l="11407" t="4003" r="24755"/>
          <a:stretch/>
        </p:blipFill>
        <p:spPr>
          <a:xfrm>
            <a:off x="6813800" y="1831625"/>
            <a:ext cx="842275" cy="8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67;p63">
            <a:extLst>
              <a:ext uri="{FF2B5EF4-FFF2-40B4-BE49-F238E27FC236}">
                <a16:creationId xmlns:a16="http://schemas.microsoft.com/office/drawing/2014/main" id="{80486E37-9F82-437D-9413-171CAE4AC2DF}"/>
              </a:ext>
            </a:extLst>
          </p:cNvPr>
          <p:cNvPicPr preferRelativeResize="0"/>
          <p:nvPr/>
        </p:nvPicPr>
        <p:blipFill rotWithShape="1">
          <a:blip r:embed="rId9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68315" y="780787"/>
            <a:ext cx="1034260" cy="1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7"/>
          <p:cNvGrpSpPr/>
          <p:nvPr/>
        </p:nvGrpSpPr>
        <p:grpSpPr>
          <a:xfrm>
            <a:off x="0" y="0"/>
            <a:ext cx="9144000" cy="1097003"/>
            <a:chOff x="0" y="0"/>
            <a:chExt cx="12192000" cy="501900"/>
          </a:xfrm>
        </p:grpSpPr>
        <p:sp>
          <p:nvSpPr>
            <p:cNvPr id="346" name="Google Shape;346;p67"/>
            <p:cNvSpPr/>
            <p:nvPr/>
          </p:nvSpPr>
          <p:spPr>
            <a:xfrm>
              <a:off x="0" y="0"/>
              <a:ext cx="12192000" cy="501900"/>
            </a:xfrm>
            <a:prstGeom prst="rect">
              <a:avLst/>
            </a:prstGeom>
            <a:solidFill>
              <a:srgbClr val="26A095">
                <a:alpha val="1098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67"/>
            <p:cNvCxnSpPr/>
            <p:nvPr/>
          </p:nvCxnSpPr>
          <p:spPr>
            <a:xfrm>
              <a:off x="0" y="488662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rgbClr val="26A09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8" name="Google Shape;348;p67"/>
          <p:cNvSpPr txBox="1">
            <a:spLocks noGrp="1"/>
          </p:cNvSpPr>
          <p:nvPr>
            <p:ph type="title"/>
          </p:nvPr>
        </p:nvSpPr>
        <p:spPr>
          <a:xfrm>
            <a:off x="266700" y="184750"/>
            <a:ext cx="6477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300" b="0"/>
              <a:t>Funding, co-designing science, learning circles, mentoring</a:t>
            </a:r>
            <a:endParaRPr sz="23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2300" b="0"/>
          </a:p>
        </p:txBody>
      </p:sp>
      <p:sp>
        <p:nvSpPr>
          <p:cNvPr id="349" name="Google Shape;349;p67"/>
          <p:cNvSpPr txBox="1"/>
          <p:nvPr/>
        </p:nvSpPr>
        <p:spPr>
          <a:xfrm>
            <a:off x="6002575" y="0"/>
            <a:ext cx="3000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Helvetica Neue"/>
                <a:ea typeface="Helvetica Neue"/>
                <a:cs typeface="Helvetica Neue"/>
                <a:sym typeface="Helvetica Neue"/>
              </a:rPr>
              <a:t>Action</a:t>
            </a:r>
            <a:endParaRPr/>
          </a:p>
        </p:txBody>
      </p:sp>
      <p:grpSp>
        <p:nvGrpSpPr>
          <p:cNvPr id="350" name="Google Shape;350;p67"/>
          <p:cNvGrpSpPr/>
          <p:nvPr/>
        </p:nvGrpSpPr>
        <p:grpSpPr>
          <a:xfrm>
            <a:off x="3407963" y="1144575"/>
            <a:ext cx="3259863" cy="3820850"/>
            <a:chOff x="3255563" y="1144575"/>
            <a:chExt cx="3259863" cy="3820850"/>
          </a:xfrm>
        </p:grpSpPr>
        <p:pic>
          <p:nvPicPr>
            <p:cNvPr id="351" name="Google Shape;351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7937" y="2075863"/>
              <a:ext cx="882088" cy="73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67"/>
            <p:cNvSpPr txBox="1"/>
            <p:nvPr/>
          </p:nvSpPr>
          <p:spPr>
            <a:xfrm>
              <a:off x="3535713" y="1144575"/>
              <a:ext cx="249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CO-DESIGNING SCIENCE</a:t>
              </a:r>
              <a:endParaRPr sz="12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3" name="Google Shape;353;p67"/>
            <p:cNvSpPr txBox="1"/>
            <p:nvPr/>
          </p:nvSpPr>
          <p:spPr>
            <a:xfrm>
              <a:off x="3359038" y="2737575"/>
              <a:ext cx="26307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Onboarding meetings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69999" lvl="1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○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French researchers (later slide)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Regular leadership meetings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Co-designing marine life science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ML2030 Community of Practice 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54" name="Google Shape;354;p67"/>
            <p:cNvGrpSpPr/>
            <p:nvPr/>
          </p:nvGrpSpPr>
          <p:grpSpPr>
            <a:xfrm>
              <a:off x="3255563" y="3683950"/>
              <a:ext cx="3259863" cy="1281475"/>
              <a:chOff x="3282513" y="3598225"/>
              <a:chExt cx="3259863" cy="1281475"/>
            </a:xfrm>
          </p:grpSpPr>
          <p:sp>
            <p:nvSpPr>
              <p:cNvPr id="355" name="Google Shape;355;p67"/>
              <p:cNvSpPr txBox="1"/>
              <p:nvPr/>
            </p:nvSpPr>
            <p:spPr>
              <a:xfrm>
                <a:off x="3398975" y="3848300"/>
                <a:ext cx="3143400" cy="10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 u="sng">
                    <a:solidFill>
                      <a:schemeClr val="hlink"/>
                    </a:solidFill>
                    <a:latin typeface="Helvetica Neue"/>
                    <a:ea typeface="Helvetica Neue"/>
                    <a:cs typeface="Helvetica Neue"/>
                    <a:sym typeface="Helvetica Neue"/>
                    <a:hlinkClick r:id="rId4"/>
                  </a:rPr>
                  <a:t>Keynote at 1st Future Earth Taipei Symposium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Session for PAGES OSM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Sea and the City – Monaco 2022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6" name="Google Shape;356;p67"/>
              <p:cNvSpPr txBox="1"/>
              <p:nvPr/>
            </p:nvSpPr>
            <p:spPr>
              <a:xfrm>
                <a:off x="3282513" y="3598225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Support</a:t>
                </a:r>
                <a:endParaRPr/>
              </a:p>
            </p:txBody>
          </p:sp>
        </p:grpSp>
        <p:sp>
          <p:nvSpPr>
            <p:cNvPr id="357" name="Google Shape;357;p67"/>
            <p:cNvSpPr txBox="1"/>
            <p:nvPr/>
          </p:nvSpPr>
          <p:spPr>
            <a:xfrm>
              <a:off x="3282513" y="1513875"/>
              <a:ext cx="300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Marine Life 2030 </a:t>
              </a:r>
              <a:endParaRPr sz="1200" b="1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– Communities of Practice</a:t>
              </a:r>
              <a:endParaRPr/>
            </a:p>
          </p:txBody>
        </p:sp>
        <p:cxnSp>
          <p:nvCxnSpPr>
            <p:cNvPr id="358" name="Google Shape;358;p67"/>
            <p:cNvCxnSpPr/>
            <p:nvPr/>
          </p:nvCxnSpPr>
          <p:spPr>
            <a:xfrm>
              <a:off x="3286125" y="1524000"/>
              <a:ext cx="0" cy="34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9" name="Google Shape;359;p67"/>
          <p:cNvGrpSpPr/>
          <p:nvPr/>
        </p:nvGrpSpPr>
        <p:grpSpPr>
          <a:xfrm>
            <a:off x="6084288" y="1144563"/>
            <a:ext cx="3000000" cy="3806213"/>
            <a:chOff x="6160488" y="1144563"/>
            <a:chExt cx="3000000" cy="3806213"/>
          </a:xfrm>
        </p:grpSpPr>
        <p:grpSp>
          <p:nvGrpSpPr>
            <p:cNvPr id="360" name="Google Shape;360;p67"/>
            <p:cNvGrpSpPr/>
            <p:nvPr/>
          </p:nvGrpSpPr>
          <p:grpSpPr>
            <a:xfrm>
              <a:off x="6475525" y="1431200"/>
              <a:ext cx="2493600" cy="1775764"/>
              <a:chOff x="770175" y="2528588"/>
              <a:chExt cx="2493600" cy="1775764"/>
            </a:xfrm>
          </p:grpSpPr>
          <p:pic>
            <p:nvPicPr>
              <p:cNvPr id="361" name="Google Shape;361;p6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03525" y="3047992"/>
                <a:ext cx="2119450" cy="12563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2" name="Google Shape;362;p67"/>
              <p:cNvSpPr txBox="1"/>
              <p:nvPr/>
            </p:nvSpPr>
            <p:spPr>
              <a:xfrm>
                <a:off x="770175" y="2528588"/>
                <a:ext cx="2493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Rethinking remote conferences</a:t>
                </a:r>
                <a:endParaRPr sz="1200" b="1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363" name="Google Shape;363;p67"/>
            <p:cNvSpPr txBox="1"/>
            <p:nvPr/>
          </p:nvSpPr>
          <p:spPr>
            <a:xfrm>
              <a:off x="6497900" y="1144563"/>
              <a:ext cx="249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LEARNING CIRCLES</a:t>
              </a:r>
              <a:endParaRPr sz="12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64" name="Google Shape;364;p67"/>
            <p:cNvCxnSpPr/>
            <p:nvPr/>
          </p:nvCxnSpPr>
          <p:spPr>
            <a:xfrm>
              <a:off x="6324600" y="1521775"/>
              <a:ext cx="0" cy="342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67"/>
            <p:cNvCxnSpPr/>
            <p:nvPr/>
          </p:nvCxnSpPr>
          <p:spPr>
            <a:xfrm flipH="1">
              <a:off x="6405600" y="3440900"/>
              <a:ext cx="2509800" cy="2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6" name="Google Shape;366;p67"/>
            <p:cNvSpPr txBox="1"/>
            <p:nvPr/>
          </p:nvSpPr>
          <p:spPr>
            <a:xfrm>
              <a:off x="6413700" y="3549913"/>
              <a:ext cx="249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MENTORING</a:t>
              </a:r>
              <a:endParaRPr sz="12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7" name="Google Shape;367;p67"/>
            <p:cNvSpPr txBox="1"/>
            <p:nvPr/>
          </p:nvSpPr>
          <p:spPr>
            <a:xfrm>
              <a:off x="6406975" y="4102050"/>
              <a:ext cx="2630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4 scholars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June-July (2 months) x 2 years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179999" lvl="0" indent="-16510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r>
                <a:rPr lang="en-GB" sz="1100">
                  <a:latin typeface="Helvetica Neue"/>
                  <a:ea typeface="Helvetica Neue"/>
                  <a:cs typeface="Helvetica Neue"/>
                  <a:sym typeface="Helvetica Neue"/>
                </a:rPr>
                <a:t>2022 and 2023</a:t>
              </a: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8" name="Google Shape;368;p67"/>
            <p:cNvSpPr txBox="1"/>
            <p:nvPr/>
          </p:nvSpPr>
          <p:spPr>
            <a:xfrm>
              <a:off x="6160488" y="3826825"/>
              <a:ext cx="30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Global Sustainability Scholars</a:t>
              </a:r>
              <a:endParaRPr/>
            </a:p>
          </p:txBody>
        </p:sp>
      </p:grpSp>
      <p:grpSp>
        <p:nvGrpSpPr>
          <p:cNvPr id="369" name="Google Shape;369;p67"/>
          <p:cNvGrpSpPr/>
          <p:nvPr/>
        </p:nvGrpSpPr>
        <p:grpSpPr>
          <a:xfrm>
            <a:off x="248025" y="1144563"/>
            <a:ext cx="3190500" cy="3694538"/>
            <a:chOff x="95625" y="1144563"/>
            <a:chExt cx="3190500" cy="3694538"/>
          </a:xfrm>
        </p:grpSpPr>
        <p:grpSp>
          <p:nvGrpSpPr>
            <p:cNvPr id="370" name="Google Shape;370;p67"/>
            <p:cNvGrpSpPr/>
            <p:nvPr/>
          </p:nvGrpSpPr>
          <p:grpSpPr>
            <a:xfrm>
              <a:off x="95625" y="2585175"/>
              <a:ext cx="3004776" cy="2024763"/>
              <a:chOff x="399425" y="2681938"/>
              <a:chExt cx="3004776" cy="2024763"/>
            </a:xfrm>
          </p:grpSpPr>
          <p:pic>
            <p:nvPicPr>
              <p:cNvPr id="371" name="Google Shape;371;p67"/>
              <p:cNvPicPr preferRelativeResize="0"/>
              <p:nvPr/>
            </p:nvPicPr>
            <p:blipFill rotWithShape="1">
              <a:blip r:embed="rId6">
                <a:alphaModFix/>
              </a:blip>
              <a:srcRect t="33470" r="80708" b="31141"/>
              <a:stretch/>
            </p:blipFill>
            <p:spPr>
              <a:xfrm>
                <a:off x="3040971" y="3439963"/>
                <a:ext cx="363230" cy="3692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2" name="Google Shape;372;p67"/>
              <p:cNvSpPr txBox="1"/>
              <p:nvPr/>
            </p:nvSpPr>
            <p:spPr>
              <a:xfrm>
                <a:off x="672775" y="2681938"/>
                <a:ext cx="26307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Moonjelly Academy</a:t>
                </a:r>
                <a:endParaRPr sz="1200" b="1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– Digital frontier and ocean conservation and science</a:t>
                </a:r>
                <a:endParaRPr sz="1200" b="1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73" name="Google Shape;373;p67"/>
              <p:cNvSpPr txBox="1"/>
              <p:nvPr/>
            </p:nvSpPr>
            <p:spPr>
              <a:xfrm>
                <a:off x="399425" y="3336900"/>
                <a:ext cx="2712900" cy="13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Anti-colonial practices for Ocean Science, Conservation, and Finance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$392 800 to support partners in Colombia, South Africa, and Cook Islands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374" name="Google Shape;374;p67"/>
            <p:cNvGrpSpPr/>
            <p:nvPr/>
          </p:nvGrpSpPr>
          <p:grpSpPr>
            <a:xfrm>
              <a:off x="95625" y="1513863"/>
              <a:ext cx="3143400" cy="1019788"/>
              <a:chOff x="2124475" y="3766613"/>
              <a:chExt cx="3143400" cy="1019788"/>
            </a:xfrm>
          </p:grpSpPr>
          <p:sp>
            <p:nvSpPr>
              <p:cNvPr id="375" name="Google Shape;375;p67"/>
              <p:cNvSpPr txBox="1"/>
              <p:nvPr/>
            </p:nvSpPr>
            <p:spPr>
              <a:xfrm>
                <a:off x="2124475" y="4093700"/>
                <a:ext cx="31434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Henry Arnold Fellowship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Future Earth GSS (with Future Earth Coasts)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179999" lvl="0" indent="-165100" algn="l" rtl="0">
                  <a:spcBef>
                    <a:spcPts val="0"/>
                  </a:spcBef>
                  <a:spcAft>
                    <a:spcPts val="0"/>
                  </a:spcAft>
                  <a:buSzPts val="1100"/>
                  <a:buFont typeface="Helvetica Neue"/>
                  <a:buChar char="●"/>
                </a:pPr>
                <a:r>
                  <a:rPr lang="en-GB" sz="1100">
                    <a:latin typeface="Helvetica Neue"/>
                    <a:ea typeface="Helvetica Neue"/>
                    <a:cs typeface="Helvetica Neue"/>
                    <a:sym typeface="Helvetica Neue"/>
                  </a:rPr>
                  <a:t>PPR and Biodiversa+ proposals (next slide)</a:t>
                </a:r>
                <a:endParaRPr sz="11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76" name="Google Shape;376;p67"/>
              <p:cNvSpPr txBox="1"/>
              <p:nvPr/>
            </p:nvSpPr>
            <p:spPr>
              <a:xfrm>
                <a:off x="2219725" y="3766613"/>
                <a:ext cx="30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Helvetica Neue"/>
                    <a:ea typeface="Helvetica Neue"/>
                    <a:cs typeface="Helvetica Neue"/>
                    <a:sym typeface="Helvetica Neue"/>
                  </a:rPr>
                  <a:t>Research proposals</a:t>
                </a:r>
                <a:endParaRPr/>
              </a:p>
            </p:txBody>
          </p:sp>
        </p:grpSp>
        <p:sp>
          <p:nvSpPr>
            <p:cNvPr id="377" name="Google Shape;377;p67"/>
            <p:cNvSpPr txBox="1"/>
            <p:nvPr/>
          </p:nvSpPr>
          <p:spPr>
            <a:xfrm>
              <a:off x="481825" y="1144563"/>
              <a:ext cx="2493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Helvetica Neue"/>
                  <a:ea typeface="Helvetica Neue"/>
                  <a:cs typeface="Helvetica Neue"/>
                  <a:sym typeface="Helvetica Neue"/>
                </a:rPr>
                <a:t>SCIENCE FUNDING</a:t>
              </a:r>
              <a:endParaRPr sz="1200" b="1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8" name="Google Shape;378;p67"/>
            <p:cNvSpPr txBox="1"/>
            <p:nvPr/>
          </p:nvSpPr>
          <p:spPr>
            <a:xfrm>
              <a:off x="142725" y="4485100"/>
              <a:ext cx="3143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6" name="Google Shape;267;p63">
            <a:extLst>
              <a:ext uri="{FF2B5EF4-FFF2-40B4-BE49-F238E27FC236}">
                <a16:creationId xmlns:a16="http://schemas.microsoft.com/office/drawing/2014/main" id="{5C46E298-9DCB-4AF1-9684-39B91BADA74D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68315" y="780787"/>
            <a:ext cx="1034260" cy="1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1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7825"/>
            <a:ext cx="627697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8"/>
          <p:cNvSpPr txBox="1"/>
          <p:nvPr/>
        </p:nvSpPr>
        <p:spPr>
          <a:xfrm>
            <a:off x="0" y="328400"/>
            <a:ext cx="58818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Future Earth: Last year’s activities</a:t>
            </a:r>
            <a:endParaRPr sz="30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6" name="Google Shape;386;p68"/>
          <p:cNvSpPr txBox="1"/>
          <p:nvPr/>
        </p:nvSpPr>
        <p:spPr>
          <a:xfrm>
            <a:off x="655700" y="900600"/>
            <a:ext cx="78252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Future Earth Structure: new Hubs of the Secretariat in China, India, Taipei, and South Africa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Future Earth Assembly meeting in September 2022 in Paris: reflect and design new cross cutting activities &amp; make recommendations to the Governing Council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Science-Policy Interface: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Nomination of experts or the nexus and transformative change assessments of the IPBES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Side events at UNFCCC COP26, UNFCCC COP27, and the UN Ocean Conference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Stockholm+50: letter to the citizens of Earth together with ISC and SEI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●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we can do together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Active News section (Twitter, LinkedIn, newsletter) 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Char char="○"/>
            </a:pPr>
            <a:r>
              <a:rPr lang="en-GB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 events and more</a:t>
            </a: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01A36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576</Words>
  <Application>Microsoft Office PowerPoint</Application>
  <PresentationFormat>On-screen Show (16:9)</PresentationFormat>
  <Paragraphs>109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Oswald</vt:lpstr>
      <vt:lpstr>Arial</vt:lpstr>
      <vt:lpstr>Helvetica Neue Light</vt:lpstr>
      <vt:lpstr>Helvetica Neue</vt:lpstr>
      <vt:lpstr>Times</vt:lpstr>
      <vt:lpstr>Calibri</vt:lpstr>
      <vt:lpstr>Simple Light</vt:lpstr>
      <vt:lpstr>21_BasicWhite</vt:lpstr>
      <vt:lpstr>Simple Light</vt:lpstr>
      <vt:lpstr>PowerPoint Presentation</vt:lpstr>
      <vt:lpstr>Building the Network from the Bottom Up</vt:lpstr>
      <vt:lpstr>Connecting Partners to Global Science, Private Sector Partners, and UN Decade of Ocean Science</vt:lpstr>
      <vt:lpstr>Knowledge sharing and creating</vt:lpstr>
      <vt:lpstr>Funding, co-designing science, learning circles, mentoring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Alexandroff, Stella</cp:lastModifiedBy>
  <cp:revision>2</cp:revision>
  <dcterms:modified xsi:type="dcterms:W3CDTF">2022-09-26T06:40:08Z</dcterms:modified>
</cp:coreProperties>
</file>