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3" r:id="rId2"/>
    <p:sldId id="683" r:id="rId3"/>
    <p:sldId id="685" r:id="rId4"/>
    <p:sldId id="686" r:id="rId5"/>
    <p:sldId id="687" r:id="rId6"/>
    <p:sldId id="688" r:id="rId7"/>
    <p:sldId id="689" r:id="rId8"/>
    <p:sldId id="690" r:id="rId9"/>
    <p:sldId id="691" r:id="rId10"/>
    <p:sldId id="6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DEF9-FBB4-7C50-FBE9-E0AD9D756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B4071-397B-97D4-0CB3-FF2A99EB2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6311A-5893-A1B4-76F2-BC8E4699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A17B-5376-C91A-D92B-BCB0AAED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ACD0-7F76-F221-E682-FDF5A6E5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11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968C-134A-0A39-4545-438A9B6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D0DF8-7953-439D-E54E-0662DFDC5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1E266-AFBF-6894-9331-14DE240D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AA84-C98C-B6B2-F019-F6376B05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7BFC-E87C-BC90-6AF1-1A73DAE2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5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8EBB3-A037-72C4-7532-928FBD95F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CA6E-5313-8640-DDF5-2C7EC17D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EE7A-168B-2D0D-E334-B2B99045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46143-7AE9-58AA-BC0A-158A440C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99BA6-BE96-1D14-51F0-568A1956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1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9F12-39A1-3433-7586-8F9F79BF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1858-7F9E-6E0C-7AE7-29D6B0620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84B0-A720-DB6D-6898-18CC6EEB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FB9BA-197E-97FA-1E54-D381F0C6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D67B3-AAA7-07E4-452A-F459D024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36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39F1-31EE-4CAB-3E58-EDAAE256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844BF-96BE-1DC9-23EB-0AFF6C7D3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5E2A4-B3DE-5DEF-0999-4A7DCD99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D3B24-187F-4CFE-F202-AEE27D17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8E7D-FCAC-4B43-A3B2-8CB73901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0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4F7A-A987-3B22-BC94-7AE382E9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4A7C-E73A-AAB4-341D-7F1823AFA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F30DE-5525-E83D-CD64-5595A70F1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78EBF-68C3-3000-4E11-7E79B63B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53EB2-1926-5C3B-C162-064F61CD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FF322-DACC-564C-F76F-254A30A3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25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335C-E556-894D-9654-1A1E4B09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51BD5-FC96-EA01-EA84-7255D866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C7721-DDF4-9B9E-67E5-3E780110C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71EBD-46AC-3839-6F6E-A298A4B2C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542C-D748-495A-A34E-AD96123F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58B1AA-82B7-4029-7580-B5F2B44F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08D98-570C-1D2F-F715-F3EEC88C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B1082-C690-9D19-0510-D180327D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81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D155-358B-F2D8-FF84-4EFBDC88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B64D9-753D-E6A0-171E-7035F17F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A9DC0-8AF0-25BA-2FEC-A49CE2E3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A1ED7-6CEA-CCA4-C343-861E45C1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81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5D831-5487-D2B8-67BA-3B2651C5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A7863-5290-2B8F-6B48-C3BA434A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6D9A8-3C56-DC6D-FFB4-D34195DB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A7DE-40CC-8464-5AFA-94F2071A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16E1-AA93-B5F5-ADB5-6BF7C5FF8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2ED22-EFDE-8F9B-7176-CDB4878A4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FCB63-2C40-1992-E9BB-98446617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7B823-3F60-784F-DAC1-4D5CC96C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D947-E492-8CA2-6C3C-52CA1667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6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687F-314C-28F5-60F8-8339FBE1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2603C-98A4-6D3F-BE2B-AAA0B4940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BEEF2-D751-E860-3A68-8CAAFFCE4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B3D4F-384C-D2AD-7EBD-1591DBA5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DC269-B29E-B54C-7128-E41C1BBB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179E5-1F02-5368-A3E8-A3D0FAFC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5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7E7BC-F137-ED66-3804-AFE972B5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FFBDE-4148-73EE-1893-B51DFD391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6794A-F26B-0CD6-CE66-2E79BF1F0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91FD-0F11-4C46-8E72-D4AECA5952F9}" type="datetimeFigureOut">
              <a:rPr lang="en-AU" smtClean="0"/>
              <a:t>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004AF-EAB0-88EB-77AB-063FD5256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830EE-5744-29A6-8BD5-B646E767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13BC-9282-4DB7-848D-EA4F90D895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28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B0C424C6-2857-4618-8A6D-8443A37109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35" y="579285"/>
            <a:ext cx="3152775" cy="186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45B1F-6426-4BD6-A2F5-A8F009CB11BE}"/>
              </a:ext>
            </a:extLst>
          </p:cNvPr>
          <p:cNvSpPr txBox="1"/>
          <p:nvPr/>
        </p:nvSpPr>
        <p:spPr>
          <a:xfrm>
            <a:off x="1628871" y="2347029"/>
            <a:ext cx="8754844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 Virtual Annual Meeting 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4-6 October 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2FF664-8AA9-444B-9398-A81CD9E667A5}"/>
              </a:ext>
            </a:extLst>
          </p:cNvPr>
          <p:cNvGrpSpPr/>
          <p:nvPr/>
        </p:nvGrpSpPr>
        <p:grpSpPr>
          <a:xfrm>
            <a:off x="334022" y="4897999"/>
            <a:ext cx="11523956" cy="917086"/>
            <a:chOff x="334022" y="4897999"/>
            <a:chExt cx="11523956" cy="9170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4B1D64-093E-4805-8CB5-408C34EB8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1BB839-AD7D-4FD7-9E0F-9F382B573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BF4656-A5B2-4251-A585-328975264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5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5164155" y="568221"/>
            <a:ext cx="3836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Michio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Aoyama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Japan</a:t>
            </a:r>
          </a:p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(† 5 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5087035" y="1442561"/>
            <a:ext cx="69433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Visiting Professor at the University of Tsukuba since 2019 and formerly Professor at the Institute of Environment Radioactivity at Fukushima University.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Full member of SCOR WG #146 on Radioactivity in the Ocean established in 2014.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Co-chair of SCOR WG #147 working on the comparability of global oceanic nutrient data (COMPONUT).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Member of the Scientific Steering Group of the International Carbon Coordination Project (IOCCP) from 2013 to 2018.</a:t>
            </a:r>
            <a:endParaRPr lang="en-AU" sz="2400" dirty="0"/>
          </a:p>
        </p:txBody>
      </p:sp>
      <p:pic>
        <p:nvPicPr>
          <p:cNvPr id="6" name="Picture 5" descr="Michio AOYAMA | Professore; senior scientist | Doctor of Philosophy">
            <a:extLst>
              <a:ext uri="{FF2B5EF4-FFF2-40B4-BE49-F238E27FC236}">
                <a16:creationId xmlns:a16="http://schemas.microsoft.com/office/drawing/2014/main" id="{6FC7B48F-B650-13CA-CD04-2D5FEECCA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7" y="1227509"/>
            <a:ext cx="4093637" cy="4093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2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4492127" y="1329710"/>
            <a:ext cx="3293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 Roy Pugh, UK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(† 24 November 2021)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4492127" y="2412201"/>
            <a:ext cx="609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Emeritus Professor at the National Oceanography Center (NOC), UK.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ull member of SCOR Working Group #87 on Fine-Scale Distribution of Gelatinous Planktonic Animals established in 1986.</a:t>
            </a:r>
            <a:endParaRPr lang="en-AU" sz="2400" dirty="0"/>
          </a:p>
        </p:txBody>
      </p:sp>
      <p:pic>
        <p:nvPicPr>
          <p:cNvPr id="5" name="Picture 4" descr="A picture containing person, indoor, preparing, cooking&#10;&#10;Description automatically generated">
            <a:extLst>
              <a:ext uri="{FF2B5EF4-FFF2-40B4-BE49-F238E27FC236}">
                <a16:creationId xmlns:a16="http://schemas.microsoft.com/office/drawing/2014/main" id="{DB812F59-5A6F-71B9-19FC-61E8F68BA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" y="1080462"/>
            <a:ext cx="3245607" cy="43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4BAE2-DA57-2114-BD0C-9E0E38E86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9" y="803222"/>
            <a:ext cx="8923662" cy="468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4492127" y="1329710"/>
            <a:ext cx="3293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Raymond Pollard, UK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(† 14 December 2021)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4492127" y="2412201"/>
            <a:ext cx="609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hysical oceanographer affiliated to the National Oceanography Center (NOC), UK.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ember of the Scientific Steering Committee of the Integrated Marine Biosphere Research (IMBeR) program from 2004-2006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8836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5692965" y="1241549"/>
            <a:ext cx="4387468" cy="215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Robie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Macdonald, Canada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(† 13 February 2022)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5692965" y="2412201"/>
            <a:ext cx="60978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Senior Research Scientist with Fisheries and Oceans Canada, Institute of Ocean Science and adjunct professor at the University of Manitoba’s Centre for Earth Observation Science.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Nominated Member of the Canadian SCOR National Committee (CNC-SCOR) and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Canadian Chair from 2009-2012.</a:t>
            </a:r>
            <a:endParaRPr lang="en-AU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5F0DE0-B259-E4CD-85AF-ADD7556D2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49" y="1147376"/>
            <a:ext cx="4635738" cy="36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3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5351442" y="1192212"/>
            <a:ext cx="3293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Viktor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Akulichev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Russia († 27 February 2022)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5351442" y="2202878"/>
            <a:ext cx="60978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Academician of the Russian Academy of Sciences, Professor, and Doctor of Physical and Mathematical Sciences.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Russian Nominated Member for SCOR and Vice President of the Executive Committee of SCOR from 2004-2008.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Associated member of Working Group #96 on Acoustic Monitoring of the World Ocean established in 1991.</a:t>
            </a:r>
            <a:endParaRPr lang="en-AU" sz="2400" dirty="0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2B7493C8-351A-90E3-45CE-01CE8D888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27" y="1062022"/>
            <a:ext cx="3962400" cy="43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5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5351442" y="619335"/>
            <a:ext cx="3293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 (Tim) Parsons, Canada († 11 April 2022)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5351442" y="1520962"/>
            <a:ext cx="60978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Retired professor from the University of British Columbia, Canada.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Chair of Working Group #24 on Estimation of Primary Production under Special Conditions established in 1964.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Vice-chair of Working Group #85 on Experimental Ecosystems established in 1986.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Ex-officio member of the SCOR Executive Committee (1976-1982) as President of the International Association for Biological Oceanography (IABO). </a:t>
            </a:r>
            <a:endParaRPr lang="en-AU" sz="2400" dirty="0"/>
          </a:p>
        </p:txBody>
      </p:sp>
      <p:pic>
        <p:nvPicPr>
          <p:cNvPr id="2" name="Picture 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AC6DEA3-5817-EA08-F8FB-EE56B3E90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7" y="1360583"/>
            <a:ext cx="4139477" cy="31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0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5351441" y="1674440"/>
            <a:ext cx="3836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Jordi Garcia-Orellana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Spain</a:t>
            </a:r>
          </a:p>
          <a:p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(† 5 July 2022)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5351441" y="2782925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Professor at the Department of Physics of the Autonomous University of Barcelona, Spain.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Member of the GEOTRACES Scientific Steering Committee from 2011 to 2016. </a:t>
            </a:r>
            <a:endParaRPr lang="en-AU" sz="2400" dirty="0"/>
          </a:p>
        </p:txBody>
      </p:sp>
      <p:pic>
        <p:nvPicPr>
          <p:cNvPr id="5" name="Picture 4" descr="A picture containing indoor, person, wall, person&#10;&#10;Description automatically generated">
            <a:extLst>
              <a:ext uri="{FF2B5EF4-FFF2-40B4-BE49-F238E27FC236}">
                <a16:creationId xmlns:a16="http://schemas.microsoft.com/office/drawing/2014/main" id="{1183D312-2381-6A49-99BA-CAACB50B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3" y="1648345"/>
            <a:ext cx="4453360" cy="25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5351441" y="1376983"/>
            <a:ext cx="3836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Myriam 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Sibuet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France</a:t>
            </a:r>
          </a:p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(† 26 July 2022)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5351441" y="2485468"/>
            <a:ext cx="60978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Retired deep-sea researcher from IFREMER, France.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Member of the Scientific Steering Committee of the Census of Marine Life, a decadal program affiliated to SCOR between 2000 and 2010.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Full member of Working Group #76 on Ecology of the Deep-Sea Floor established in 1983.</a:t>
            </a:r>
            <a:endParaRPr lang="en-AU" sz="2400" dirty="0"/>
          </a:p>
        </p:txBody>
      </p:sp>
      <p:pic>
        <p:nvPicPr>
          <p:cNvPr id="2" name="Picture 1" descr="A picture containing person, sky, outdoor, standing&#10;&#10;Description automatically generated">
            <a:extLst>
              <a:ext uri="{FF2B5EF4-FFF2-40B4-BE49-F238E27FC236}">
                <a16:creationId xmlns:a16="http://schemas.microsoft.com/office/drawing/2014/main" id="{85541018-2E24-A556-79A6-2239C30B2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1" y="1501819"/>
            <a:ext cx="48006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C383-31B9-4DF3-B30A-3E0D27D57256}"/>
              </a:ext>
            </a:extLst>
          </p:cNvPr>
          <p:cNvSpPr txBox="1"/>
          <p:nvPr/>
        </p:nvSpPr>
        <p:spPr>
          <a:xfrm>
            <a:off x="629478" y="333221"/>
            <a:ext cx="1093304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Memoriam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27E5E-0B88-4691-8A45-F4115E2D1FB9}"/>
              </a:ext>
            </a:extLst>
          </p:cNvPr>
          <p:cNvSpPr txBox="1"/>
          <p:nvPr/>
        </p:nvSpPr>
        <p:spPr>
          <a:xfrm>
            <a:off x="5351441" y="1376983"/>
            <a:ext cx="3836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</a:t>
            </a:r>
            <a:r>
              <a:rPr lang="fr-F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UK</a:t>
            </a:r>
          </a:p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(† 1 August 2022)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3F88AC-D374-49BD-9557-AD90A83D46A9}"/>
              </a:ext>
            </a:extLst>
          </p:cNvPr>
          <p:cNvGrpSpPr/>
          <p:nvPr/>
        </p:nvGrpSpPr>
        <p:grpSpPr>
          <a:xfrm>
            <a:off x="334022" y="5685179"/>
            <a:ext cx="11523956" cy="917086"/>
            <a:chOff x="334022" y="4897999"/>
            <a:chExt cx="11523956" cy="91708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773674-9625-440D-92EA-8970087B2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022" y="4897999"/>
              <a:ext cx="11523956" cy="28169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E780DE-65B1-4993-8A0C-31E5E8FD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2" y="5272651"/>
              <a:ext cx="11523956" cy="2553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929AF5B-93BA-4FD1-8CA3-612DDB8A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22" y="5610214"/>
              <a:ext cx="11523956" cy="2048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3424B0-BE52-B70E-AA1B-3A09F4F47F2F}"/>
              </a:ext>
            </a:extLst>
          </p:cNvPr>
          <p:cNvSpPr txBox="1"/>
          <p:nvPr/>
        </p:nvSpPr>
        <p:spPr>
          <a:xfrm>
            <a:off x="5351441" y="2485468"/>
            <a:ext cx="60978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Emeritus Fellow at the National Oceanography Center (NOC), UK.</a:t>
            </a:r>
          </a:p>
          <a:p>
            <a:r>
              <a:rPr lang="en-US" sz="2400" dirty="0"/>
              <a:t>Lead of UK delegation to the Intergovernmental Oceanographic Commission (IOC) Assemblies, and Chairman of IOC in 2003-2007.</a:t>
            </a:r>
          </a:p>
          <a:p>
            <a:r>
              <a:rPr lang="en-US" sz="2400" dirty="0"/>
              <a:t>Co-editor of the book “Troubled Waters”, to which SCOR contributed a chapter on non-governmental organizations.</a:t>
            </a:r>
            <a:endParaRPr lang="en-AU" sz="2400" dirty="0"/>
          </a:p>
        </p:txBody>
      </p:sp>
      <p:pic>
        <p:nvPicPr>
          <p:cNvPr id="5" name="Picture 4" descr="A person holding a pole in the water&#10;&#10;Description automatically generated with low confidence">
            <a:extLst>
              <a:ext uri="{FF2B5EF4-FFF2-40B4-BE49-F238E27FC236}">
                <a16:creationId xmlns:a16="http://schemas.microsoft.com/office/drawing/2014/main" id="{A9F63F46-93D1-8C5B-50EB-6DB961FD0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2" y="1247217"/>
            <a:ext cx="4304571" cy="32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539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Miloslavich</dc:creator>
  <cp:lastModifiedBy>Patricia Miloslavich</cp:lastModifiedBy>
  <cp:revision>2</cp:revision>
  <dcterms:created xsi:type="dcterms:W3CDTF">2022-12-02T03:18:48Z</dcterms:created>
  <dcterms:modified xsi:type="dcterms:W3CDTF">2022-12-05T07:50:25Z</dcterms:modified>
</cp:coreProperties>
</file>