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7.jpg" ContentType="image/jpg"/>
  <Override PartName="/ppt/media/image39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58" r:id="rId5"/>
    <p:sldId id="394" r:id="rId6"/>
    <p:sldId id="390" r:id="rId7"/>
    <p:sldId id="269" r:id="rId8"/>
    <p:sldId id="309" r:id="rId9"/>
    <p:sldId id="392" r:id="rId10"/>
    <p:sldId id="263" r:id="rId11"/>
    <p:sldId id="373" r:id="rId12"/>
    <p:sldId id="374" r:id="rId13"/>
    <p:sldId id="393" r:id="rId14"/>
    <p:sldId id="25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6AE"/>
    <a:srgbClr val="2774AA"/>
    <a:srgbClr val="32A5E1"/>
    <a:srgbClr val="8EC322"/>
    <a:srgbClr val="7A7A7A"/>
    <a:srgbClr val="6C649C"/>
    <a:srgbClr val="34A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70"/>
    <p:restoredTop sz="93823"/>
  </p:normalViewPr>
  <p:slideViewPr>
    <p:cSldViewPr snapToGrid="0">
      <p:cViewPr varScale="1">
        <p:scale>
          <a:sx n="83" d="100"/>
          <a:sy n="83" d="100"/>
        </p:scale>
        <p:origin x="22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D4404-0F1F-B148-ADE1-AF07A6F324EC}" type="datetimeFigureOut">
              <a:rPr kumimoji="1" lang="zh-CN" altLang="en-US" smtClean="0"/>
              <a:t>2022/10/4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9D607-169A-F848-9771-7F07182DBE9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432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9D607-169A-F848-9771-7F07182DBE9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322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9D607-169A-F848-9771-7F07182DBE9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6934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9D607-169A-F848-9771-7F07182DBE9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515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1C437-4787-4912-8B93-708AF51E86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06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9D607-169A-F848-9771-7F07182DBE9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77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9D607-169A-F848-9771-7F07182DBE90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0184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DAF89-798D-9346-89DA-B1979EBA5FA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20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https://imber.info/science/focus-study-groups/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DAF89-798D-9346-89DA-B1979EBA5FA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4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A938B9-6892-DF7C-20DF-C40D700EC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17CAA7-124F-2647-749E-6BE5EDC88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0B756C-E15B-30FF-AF0D-8B70D001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2D76CC-CE40-E464-A8E5-F78D0C99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07CB5E-F3A0-F145-A8F4-42F8E804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09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1A1529-67BC-EF2F-CB69-E38EF757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7176FD-FA1A-C20E-01A8-716A79F5A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EAF532-49E1-D146-A759-0FC4F0B8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30BB15-26DF-03B5-CF92-064935DD3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0B2CA5-2308-462B-E760-C515E1F0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476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24D590A-581E-F6E6-7697-586FE9EE1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CB4060-C034-A520-2ACE-76E1B12E9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53A288-E57A-EF77-68A5-77CA0FAB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63DC81-15DC-FD9D-9EAA-26CE5AD5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DA8C3D-954F-10C6-F2AC-E3FC30BB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106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73AB-F23A-4836-BF3F-3B3311AFF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9F2A1-5594-4EE8-8B9C-CFA63AB43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E97E-3063-4108-942B-59EEB6E4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40634-6C6E-4EFE-BEE6-B6FC803B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63C7-A148-4619-ABA8-08DA0489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502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ADB6-0943-42BD-AC23-2064982C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AE007-0ADC-421A-A3BB-3FB36A1BE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B26AC-26D0-4639-BDFB-C9829097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3CDAB-D3E5-4E33-9244-0BBA6C95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4C637-2C89-4C3F-9019-BA71EB3B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035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906E-4A58-4F0E-AB08-A56FF054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4290F-7F62-4E38-8AF3-FEE3AD7F1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B0E1B-A97A-44AB-B4AF-A63DE985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6F111-9364-4CBE-B549-7B3C29B7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7B55-A28E-412A-A455-129F75AE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05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258E-538A-4065-985A-F52E2506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1DEC8-ED7A-4FA0-B029-63C05F412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475B2-5C87-4DBF-9DC3-F8148913E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C6D9A-0B27-4460-9B0F-F47527C4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90DCE-A372-49BD-8C4C-74756E2E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8D755-9A21-4157-B58C-4EA64998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315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3D211-036D-41FD-AB9B-9E706972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DFE2B-403B-414A-8B86-F0BC98CD8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44408-4761-4CEE-9B2F-50EEA98F5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90D873-65AA-4708-8407-32285905E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FB5A4-CB00-4616-B6B1-AAF99EE85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C6B17B-F999-48A1-8BC4-AB4A23AF5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94AD18-F171-4A59-A75F-69831C4A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A71FA2-F670-469A-83D5-07AB0CB8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47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C8E6-58FF-4211-92B8-472EFE1C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4FA58-A03F-4216-874F-117875165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4D49E-8967-4D0B-A418-211515CA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5EF7B-627D-4BF0-B5F4-87FDA0AF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574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064D7-9994-4EA3-8B82-FB1C5F2A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12E28-4B1E-4502-91D8-E0400B3C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E961C-F7DB-4AAA-80F8-F11A61AA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053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3F73-5BD7-40CE-A864-79637420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8D81-3FD0-4EE2-AAB8-E1110939E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144FC-7EFD-457C-AD48-E4230F220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AEC77-9940-43B0-A75F-BBEBAEF5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73C53-AD24-4C70-A744-5F628F872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43C49-5A86-4D58-ABAC-8BEF7998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2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14BCC4-5730-AC29-1361-FD9813C6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2D2F80-FB16-F875-44EE-9424BAED7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126483-406B-A7F4-01D1-7DB02B8B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74E87-64AB-1E49-6A6A-6E9A1E33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548D35-2D5F-B4B3-FC50-EB4AA29DD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969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0783-FA08-4037-85F2-038ECC7A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55DDE7-F94F-4A28-9746-22F059138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8E829-D207-4EB9-9B07-E128F586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962C2-EBEF-40EC-BDE4-CAB679951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FFE3B-335A-4486-B314-5C0FB3ABE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016AA-2281-4A2E-A1B3-A5DEB2CC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928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B156-7BC2-412F-BDF6-3292B5E0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A552E-187B-4A68-BB0F-D4E86C771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8D1CC-758D-400B-B75C-C2D25ADE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B836B-E9EC-4877-B83C-E97046B1C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2CE23-FFB6-4730-929E-030D7448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47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5A9717-0A19-486E-8C3B-850DA2C91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0A9F4-A78F-4A7C-938E-9632C4EC6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3E9F4-4CAB-4A1D-B132-0EB762B2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3373B-249D-40A4-9506-81F32B04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A56E8-4A4E-4F5E-94ED-91ADD548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848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2100509"/>
            <a:ext cx="3956304" cy="4011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38601" y="632206"/>
            <a:ext cx="5114797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774A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226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74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866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74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74381" y="2257424"/>
            <a:ext cx="4657725" cy="3714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173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74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50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73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7F853C-ED75-8FC9-364A-AED46E02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672D09-904D-80C4-41EA-C5E804AE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64D4D7-23AA-B95D-6318-1D828358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2B9B4E-35FA-EFF5-F079-AEA9354A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90FF92-23D6-230A-6A3F-1DB211E6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644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08C12F-3FAC-B9CE-06A1-24CCBB95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57F2F6-B8B5-1C05-0F71-AE642F743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0123BC-3D4A-66A8-99EC-7A8D80AA9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22410B-0CCE-DEC4-ABE3-0310610F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CF719C-5F06-0205-06C6-E158D33E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CA3ADD-FDF5-DFBE-08FD-1DBCC861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098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D112B5-BBA2-5F3F-B306-AA3BCC5A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B475A4-5785-3DF3-1885-DFA4F4B47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19CA5E1-D9F4-FEB2-D057-C5066E6EB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B399DF2-41B9-0225-013E-033EC68DA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A8863F-2B09-C323-A84C-6C3F25215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7E8B02-C936-7710-ED5E-75722886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A4E567C-B731-09C3-178B-4CCCEED5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0F5913-35C0-E897-5915-519D5BF9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549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DE615F-8162-D28B-14F7-55A5FAFA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3F5F06-0F1B-2564-567F-AC9BEB18A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5D2BD8-BC1D-56D5-85B5-B7C630D7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CE8BF63-CCBA-4EE4-1D0C-9F67B53A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137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159B336-967C-1D58-104B-E9683AA1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9E63953-BD31-8CC8-8DB1-9C562591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A5A13D-323F-67DF-9642-CDE53FA2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132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C30A85-4A11-F137-747C-FB3B213C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7204E2-57CE-485B-1762-C5401302F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2647AC-A6B7-3970-03DB-54D487649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2D5FB7-AC65-8E68-505D-381A86AF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F0B8F0-3C7E-398A-C901-68912BD1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5CD766-5E57-2B44-27FF-89358B98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400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8DB26C-3FA4-3B96-9C3C-EBBCF67E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22AB11C-62C3-1080-C261-5314481F4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28EE38-F5E8-6881-5ABE-7CEA36C63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CA1BE14-5C45-76D7-40B0-63139A22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5D2C7A-8BFA-6AA7-ABA2-0FFD5B05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B2CC0E-2EE2-F3B0-96F6-44530AF9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933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EC19B2E-4CE5-2527-256A-9C96823B1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599A12-9A3A-DAC0-65AB-C45B4D1F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6085C5-FA64-62D2-6FFC-834D57289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5BF1D-2354-0B47-966C-39D874DD28CA}" type="datetimeFigureOut">
              <a:rPr kumimoji="1" lang="zh-CN" altLang="en-US" smtClean="0"/>
              <a:t>2022/10/4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A407F-36FE-791D-BBB7-0707BA514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FFC09-FE6C-C9DD-7E97-966174375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022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D8AEA7-93E8-46DE-B34F-7CA6E95D0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AE5C1-07FD-40C8-BD3A-F7C9CC20B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2CF64-DBA1-43D6-BB9E-788AAD7C5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94BFA-9528-4DDF-ACAA-28E643FADD9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CBDCF-A3DC-4BF7-89BA-C2180F266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75CD1-40C8-4344-88F5-5FEE00009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60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1200" y="260426"/>
            <a:ext cx="568959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74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165" y="3015614"/>
            <a:ext cx="7366000" cy="3531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05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8.jpeg"/><Relationship Id="rId7" Type="http://schemas.openxmlformats.org/officeDocument/2006/relationships/hyperlink" Target="https://imber.ecnu.edu.cn/OCPC/list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ber.info/" TargetMode="External"/><Relationship Id="rId5" Type="http://schemas.openxmlformats.org/officeDocument/2006/relationships/image" Target="../media/image80.jpeg"/><Relationship Id="rId4" Type="http://schemas.openxmlformats.org/officeDocument/2006/relationships/image" Target="../media/image79.png"/><Relationship Id="rId9" Type="http://schemas.openxmlformats.org/officeDocument/2006/relationships/image" Target="../media/image8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7.jpeg"/><Relationship Id="rId3" Type="http://schemas.openxmlformats.org/officeDocument/2006/relationships/image" Target="../media/image13.png"/><Relationship Id="rId21" Type="http://schemas.openxmlformats.org/officeDocument/2006/relationships/image" Target="../media/image30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12.jpg"/><Relationship Id="rId10" Type="http://schemas.openxmlformats.org/officeDocument/2006/relationships/image" Target="../media/image20.jpeg"/><Relationship Id="rId19" Type="http://schemas.openxmlformats.org/officeDocument/2006/relationships/image" Target="../media/image28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32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jp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jp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jp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5.jpeg"/><Relationship Id="rId4" Type="http://schemas.openxmlformats.org/officeDocument/2006/relationships/image" Target="../media/image70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77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8B7253E-8B51-D9EF-F680-3D0027701109}"/>
              </a:ext>
            </a:extLst>
          </p:cNvPr>
          <p:cNvGrpSpPr/>
          <p:nvPr/>
        </p:nvGrpSpPr>
        <p:grpSpPr>
          <a:xfrm>
            <a:off x="312997" y="143434"/>
            <a:ext cx="11672383" cy="6740050"/>
            <a:chOff x="312997" y="143434"/>
            <a:chExt cx="11672383" cy="674005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9A89277-2BAB-0A53-FF76-28933FC74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6648" y="866613"/>
              <a:ext cx="6558705" cy="1620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8FB0E37-720F-E4A2-8162-41361D668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997" y="143434"/>
              <a:ext cx="1519446" cy="900000"/>
            </a:xfrm>
            <a:prstGeom prst="rect">
              <a:avLst/>
            </a:prstGeom>
          </p:spPr>
        </p:pic>
        <p:pic>
          <p:nvPicPr>
            <p:cNvPr id="6" name="Picture 12" descr="Future Earth - ugec.org">
              <a:extLst>
                <a:ext uri="{FF2B5EF4-FFF2-40B4-BE49-F238E27FC236}">
                  <a16:creationId xmlns:a16="http://schemas.microsoft.com/office/drawing/2014/main" id="{891DC8D9-B160-483C-65D4-949149A577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19987" y="143434"/>
              <a:ext cx="1859016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ontent Placeholder 7">
              <a:extLst>
                <a:ext uri="{FF2B5EF4-FFF2-40B4-BE49-F238E27FC236}">
                  <a16:creationId xmlns:a16="http://schemas.microsoft.com/office/drawing/2014/main" id="{802E9719-B9F5-C208-D828-DF14166E27FC}"/>
                </a:ext>
              </a:extLst>
            </p:cNvPr>
            <p:cNvSpPr txBox="1">
              <a:spLocks/>
            </p:cNvSpPr>
            <p:nvPr/>
          </p:nvSpPr>
          <p:spPr>
            <a:xfrm>
              <a:off x="1650766" y="3808410"/>
              <a:ext cx="8890469" cy="56408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3366FF"/>
                </a:buClr>
                <a:buSzPct val="150000"/>
                <a:buFont typeface="Arial" panose="020B0604020202020204" pitchFamily="34" charset="0"/>
                <a:buNone/>
                <a:defRPr/>
              </a:pPr>
              <a:r>
                <a:rPr lang="en-US" sz="2500" b="1" dirty="0">
                  <a:latin typeface="Calibri" panose="020F0502020204030204"/>
                  <a:ea typeface="MS PGothic" charset="0"/>
                  <a:cs typeface="Tahoma" charset="0"/>
                </a:rPr>
                <a:t>Selected updates since Oct 2021 for SCOR 2022 Annual Meeting 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BAE1C57-BA96-A93C-98E2-F270E838ADD5}"/>
                </a:ext>
              </a:extLst>
            </p:cNvPr>
            <p:cNvSpPr txBox="1"/>
            <p:nvPr/>
          </p:nvSpPr>
          <p:spPr>
            <a:xfrm>
              <a:off x="1066396" y="5067602"/>
              <a:ext cx="492113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International Project Office - China</a:t>
              </a:r>
            </a:p>
            <a:p>
              <a:r>
                <a:rPr lang="en-US" altLang="zh-CN" sz="1600" b="1" dirty="0">
                  <a:solidFill>
                    <a:srgbClr val="34A8D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 Key Laboratory of Estuarine and Coastal Research East China Normal University</a:t>
              </a:r>
            </a:p>
            <a:p>
              <a:r>
                <a:rPr lang="en-US" altLang="zh-CN" sz="1600" b="1" dirty="0">
                  <a:solidFill>
                    <a:srgbClr val="34A8D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Shanghai, China</a:t>
              </a:r>
            </a:p>
            <a:p>
              <a:r>
                <a:rPr lang="en-US" altLang="zh-CN" sz="16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imber@ecnu.edu.cn</a:t>
              </a:r>
            </a:p>
            <a:p>
              <a:r>
                <a:rPr lang="en-US" altLang="zh-CN" sz="16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imber.ecnu.edu.cn</a:t>
              </a:r>
            </a:p>
            <a:p>
              <a:endParaRPr kumimoji="1" lang="zh-CN" altLang="en-US" sz="1600" b="1" dirty="0">
                <a:solidFill>
                  <a:srgbClr val="2774A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FEEE4EDD-74DF-02F3-0631-03207E6B1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2702738"/>
              <a:ext cx="9144001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b="1" dirty="0">
                  <a:solidFill>
                    <a:srgbClr val="34A8D4"/>
                  </a:solidFill>
                  <a:latin typeface="+mn-lt"/>
                </a:rPr>
                <a:t>Ocean sustainability under global change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b="1" dirty="0">
                  <a:solidFill>
                    <a:srgbClr val="34A8D4"/>
                  </a:solidFill>
                  <a:latin typeface="+mn-lt"/>
                </a:rPr>
                <a:t>for the benefit of society</a:t>
              </a:r>
              <a:endParaRPr lang="nb-NO" altLang="en-US" sz="2500" b="1" dirty="0">
                <a:solidFill>
                  <a:srgbClr val="34A8D4"/>
                </a:solidFill>
                <a:latin typeface="+mn-lt"/>
              </a:endParaRPr>
            </a:p>
          </p:txBody>
        </p:sp>
        <p:pic>
          <p:nvPicPr>
            <p:cNvPr id="11" name="Picture 40">
              <a:extLst>
                <a:ext uri="{FF2B5EF4-FFF2-40B4-BE49-F238E27FC236}">
                  <a16:creationId xmlns:a16="http://schemas.microsoft.com/office/drawing/2014/main" id="{9521CE04-A44F-19C0-5E7B-18181A811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738" y="5809262"/>
              <a:ext cx="828000" cy="828000"/>
            </a:xfrm>
            <a:prstGeom prst="rect">
              <a:avLst/>
            </a:prstGeom>
          </p:spPr>
        </p:pic>
        <p:pic>
          <p:nvPicPr>
            <p:cNvPr id="12" name="Picture 41">
              <a:extLst>
                <a:ext uri="{FF2B5EF4-FFF2-40B4-BE49-F238E27FC236}">
                  <a16:creationId xmlns:a16="http://schemas.microsoft.com/office/drawing/2014/main" id="{72047571-8D0F-9B6F-5983-588B976AF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1814" y="6005022"/>
              <a:ext cx="900000" cy="53479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1C5D709-334E-EB9A-C3B0-D89761D3901B}"/>
                </a:ext>
              </a:extLst>
            </p:cNvPr>
            <p:cNvSpPr txBox="1"/>
            <p:nvPr/>
          </p:nvSpPr>
          <p:spPr>
            <a:xfrm>
              <a:off x="7051756" y="5067602"/>
              <a:ext cx="49211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International Project Office - Canada</a:t>
              </a:r>
            </a:p>
            <a:p>
              <a:r>
                <a:rPr lang="en-US" altLang="zh-CN" sz="1600" b="1" dirty="0">
                  <a:solidFill>
                    <a:srgbClr val="34A8D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Dalhousie University</a:t>
              </a:r>
            </a:p>
            <a:p>
              <a:r>
                <a:rPr lang="en-US" altLang="zh-CN" sz="1600" b="1" dirty="0">
                  <a:solidFill>
                    <a:srgbClr val="34A8D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Halifax, Nova Scotia</a:t>
              </a:r>
            </a:p>
            <a:p>
              <a:r>
                <a:rPr lang="en-US" altLang="zh-CN" sz="1600" b="1" dirty="0">
                  <a:solidFill>
                    <a:srgbClr val="34A8D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Canada</a:t>
              </a:r>
            </a:p>
            <a:p>
              <a:r>
                <a:rPr lang="en-US" altLang="zh-CN" sz="16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imber@dal.ca</a:t>
              </a:r>
            </a:p>
            <a:p>
              <a:endParaRPr kumimoji="1" lang="zh-CN" altLang="en-US" sz="1600" b="1" dirty="0">
                <a:solidFill>
                  <a:srgbClr val="2774A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2" descr="Ocean Frontier Institute">
              <a:extLst>
                <a:ext uri="{FF2B5EF4-FFF2-40B4-BE49-F238E27FC236}">
                  <a16:creationId xmlns:a16="http://schemas.microsoft.com/office/drawing/2014/main" id="{071E65D3-9C2A-E8A7-4123-4B7674C5A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70" y="6074603"/>
              <a:ext cx="1080000" cy="38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imber.info/wp-content/uploads/2020/04/dal-logo-300x100.png">
              <a:extLst>
                <a:ext uri="{FF2B5EF4-FFF2-40B4-BE49-F238E27FC236}">
                  <a16:creationId xmlns:a16="http://schemas.microsoft.com/office/drawing/2014/main" id="{5710845F-84E9-3219-1944-6676FF7CA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5380" y="6029003"/>
              <a:ext cx="1440000" cy="4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MEOPAR">
              <a:extLst>
                <a:ext uri="{FF2B5EF4-FFF2-40B4-BE49-F238E27FC236}">
                  <a16:creationId xmlns:a16="http://schemas.microsoft.com/office/drawing/2014/main" id="{D5C9473D-07FE-F014-DA61-F2C440C68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4440" y="6000083"/>
              <a:ext cx="648000" cy="537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6C7D36D-CF04-3A16-B31C-DD2BE737F2F6}"/>
                </a:ext>
              </a:extLst>
            </p:cNvPr>
            <p:cNvGrpSpPr/>
            <p:nvPr/>
          </p:nvGrpSpPr>
          <p:grpSpPr>
            <a:xfrm>
              <a:off x="2730627" y="4614611"/>
              <a:ext cx="6730746" cy="338554"/>
              <a:chOff x="3410781" y="4398484"/>
              <a:chExt cx="6730746" cy="338554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B017272-41BA-F6C2-529F-BC97BC66C640}"/>
                  </a:ext>
                </a:extLst>
              </p:cNvPr>
              <p:cNvSpPr txBox="1"/>
              <p:nvPr/>
            </p:nvSpPr>
            <p:spPr>
              <a:xfrm>
                <a:off x="3410781" y="4398484"/>
                <a:ext cx="673074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en-US" sz="1600" b="1" dirty="0">
                    <a:solidFill>
                      <a:srgbClr val="2774A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www.imber.info  </a:t>
                </a:r>
                <a:r>
                  <a:rPr lang="en-GB" altLang="en-US" sz="1600" dirty="0">
                    <a:solidFill>
                      <a:srgbClr val="34A8D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|</a:t>
                </a:r>
                <a:r>
                  <a:rPr lang="en-GB" altLang="en-US" sz="1600" b="1" dirty="0">
                    <a:solidFill>
                      <a:srgbClr val="2774A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@imber_ipo  </a:t>
                </a:r>
                <a:r>
                  <a:rPr lang="en-GB" altLang="en-US" sz="1600" dirty="0">
                    <a:solidFill>
                      <a:srgbClr val="34A8D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|</a:t>
                </a:r>
                <a:r>
                  <a:rPr lang="en-GB" altLang="en-US" sz="1600" b="1" dirty="0">
                    <a:solidFill>
                      <a:srgbClr val="2774A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@IMBeR-IPO-China</a:t>
                </a:r>
                <a:endPara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9EF54AC9-9CCC-1FE3-1172-4525CE333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06337" y="4427617"/>
                <a:ext cx="358873" cy="269155"/>
              </a:xfrm>
              <a:prstGeom prst="rect">
                <a:avLst/>
              </a:prstGeom>
            </p:spPr>
          </p:pic>
          <p:pic>
            <p:nvPicPr>
              <p:cNvPr id="1026" name="Picture 2" descr="WeChat – Logos Download">
                <a:extLst>
                  <a:ext uri="{FF2B5EF4-FFF2-40B4-BE49-F238E27FC236}">
                    <a16:creationId xmlns:a16="http://schemas.microsoft.com/office/drawing/2014/main" id="{E789BC15-D909-D4BC-C8E3-34BC4ABA4D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0862" y="4414642"/>
                <a:ext cx="358873" cy="306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412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F9E4227-D417-E981-6AEF-54EAD6EA7B29}"/>
              </a:ext>
            </a:extLst>
          </p:cNvPr>
          <p:cNvGrpSpPr/>
          <p:nvPr/>
        </p:nvGrpSpPr>
        <p:grpSpPr>
          <a:xfrm>
            <a:off x="372065" y="317667"/>
            <a:ext cx="11553190" cy="6268135"/>
            <a:chOff x="372065" y="317667"/>
            <a:chExt cx="11553190" cy="626813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AAA7EEB3-B0FC-4B36-80B7-18D89BAA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460" y="865767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7070CEC1-19AD-C485-8A66-E354AE0AE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5255" y="865767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D2BFEDF-A5E4-59C7-5F74-1F1AC09589E4}"/>
                </a:ext>
              </a:extLst>
            </p:cNvPr>
            <p:cNvSpPr txBox="1"/>
            <p:nvPr/>
          </p:nvSpPr>
          <p:spPr>
            <a:xfrm>
              <a:off x="409709" y="2311321"/>
              <a:ext cx="7776347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Young-Je Park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and 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Fang Shen</a:t>
              </a:r>
            </a:p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Set up in 2022, work program for 10 years, 10 members, five countries (Korea, China, Japan, UK and US)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FE14F87-2DB7-620C-7A18-586E7F57AB72}"/>
                </a:ext>
              </a:extLst>
            </p:cNvPr>
            <p:cNvSpPr txBox="1"/>
            <p:nvPr/>
          </p:nvSpPr>
          <p:spPr>
            <a:xfrm>
              <a:off x="4929671" y="4012387"/>
              <a:ext cx="6436829" cy="1708160"/>
            </a:xfrm>
            <a:prstGeom prst="rect">
              <a:avLst/>
            </a:prstGeom>
            <a:noFill/>
          </p:spPr>
          <p:txBody>
            <a:bodyPr wrap="square" lIns="9000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Work Program (2022-2032):</a:t>
              </a:r>
              <a:endPara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等线" panose="02010600030101010101" pitchFamily="2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Develop algorithms to quantify carbon fluxes mediated by marine biosphere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Synthesis for the East Indian and the West Pacific Ocean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Training session – one session a year</a:t>
              </a: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314FAFC-318A-41B1-D173-1D0A7B1D6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65" y="3707533"/>
              <a:ext cx="4343424" cy="2103846"/>
            </a:xfrm>
            <a:prstGeom prst="roundRect">
              <a:avLst>
                <a:gd name="adj" fmla="val 364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DE95EC3-DA55-5CCB-F047-23544AD4722F}"/>
                </a:ext>
              </a:extLst>
            </p:cNvPr>
            <p:cNvSpPr txBox="1"/>
            <p:nvPr/>
          </p:nvSpPr>
          <p:spPr>
            <a:xfrm>
              <a:off x="372065" y="6324192"/>
              <a:ext cx="434342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www.imber.info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 or 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IMBeR OC-PC Study Group (no login needed)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58125710-6CF9-8167-DE6E-D5E0EAA487C9}"/>
                </a:ext>
              </a:extLst>
            </p:cNvPr>
            <p:cNvSpPr txBox="1"/>
            <p:nvPr/>
          </p:nvSpPr>
          <p:spPr>
            <a:xfrm>
              <a:off x="5313347" y="5807245"/>
              <a:ext cx="5745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i="1" dirty="0">
                  <a:solidFill>
                    <a:srgbClr val="32A5E1"/>
                  </a:solidFill>
                </a:rPr>
                <a:t>Submitted a proposal for ESA-Future Earth Joint Program September 2022</a:t>
              </a:r>
              <a:endParaRPr kumimoji="1" lang="zh-CN" altLang="en-US" b="1" i="1" dirty="0">
                <a:solidFill>
                  <a:srgbClr val="32A5E1"/>
                </a:solidFill>
              </a:endParaRPr>
            </a:p>
          </p:txBody>
        </p:sp>
        <p:sp>
          <p:nvSpPr>
            <p:cNvPr id="10" name="TextBox 87">
              <a:extLst>
                <a:ext uri="{FF2B5EF4-FFF2-40B4-BE49-F238E27FC236}">
                  <a16:creationId xmlns:a16="http://schemas.microsoft.com/office/drawing/2014/main" id="{308433F5-2919-FEC9-8989-8BA0CB2AC777}"/>
                </a:ext>
              </a:extLst>
            </p:cNvPr>
            <p:cNvSpPr txBox="1"/>
            <p:nvPr/>
          </p:nvSpPr>
          <p:spPr>
            <a:xfrm>
              <a:off x="9216389" y="2299070"/>
              <a:ext cx="97013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Young-Je Park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Korea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87">
              <a:extLst>
                <a:ext uri="{FF2B5EF4-FFF2-40B4-BE49-F238E27FC236}">
                  <a16:creationId xmlns:a16="http://schemas.microsoft.com/office/drawing/2014/main" id="{82FDEF05-2819-226D-83C5-88B8B671E080}"/>
                </a:ext>
              </a:extLst>
            </p:cNvPr>
            <p:cNvSpPr txBox="1"/>
            <p:nvPr/>
          </p:nvSpPr>
          <p:spPr>
            <a:xfrm>
              <a:off x="10827586" y="2299070"/>
              <a:ext cx="75533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Fang Shen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China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F021BB8-4958-9898-893A-142200A6BF2F}"/>
                </a:ext>
              </a:extLst>
            </p:cNvPr>
            <p:cNvSpPr txBox="1"/>
            <p:nvPr/>
          </p:nvSpPr>
          <p:spPr>
            <a:xfrm>
              <a:off x="3012734" y="1012996"/>
              <a:ext cx="579021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/>
              <a:r>
                <a:rPr kumimoji="0" lang="en-US" altLang="zh-CN" sz="2000" b="1" i="0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gnuolane"/>
                  <a:ea typeface="等线" panose="02010600030101010101" pitchFamily="2" charset="-122"/>
                  <a:cs typeface="+mn-cs"/>
                </a:rPr>
                <a:t>O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gnuolane"/>
                  <a:ea typeface="等线" panose="02010600030101010101" pitchFamily="2" charset="-122"/>
                  <a:cs typeface="+mn-cs"/>
                </a:rPr>
                <a:t>cean </a:t>
              </a:r>
              <a:r>
                <a:rPr kumimoji="0" lang="en-US" altLang="zh-CN" sz="2000" b="1" i="0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gnuolane"/>
                  <a:ea typeface="等线" panose="02010600030101010101" pitchFamily="2" charset="-122"/>
                  <a:cs typeface="+mn-cs"/>
                </a:rPr>
                <a:t>C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gnuolane"/>
                  <a:ea typeface="等线" panose="02010600030101010101" pitchFamily="2" charset="-122"/>
                  <a:cs typeface="+mn-cs"/>
                </a:rPr>
                <a:t>olor based </a:t>
              </a:r>
              <a:r>
                <a:rPr kumimoji="0" lang="en-US" altLang="zh-CN" sz="2000" b="1" i="0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gnuolane"/>
                  <a:ea typeface="等线" panose="02010600030101010101" pitchFamily="2" charset="-122"/>
                  <a:cs typeface="+mn-cs"/>
                </a:rPr>
                <a:t>P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gnuolane"/>
                  <a:ea typeface="等线" panose="02010600030101010101" pitchFamily="2" charset="-122"/>
                  <a:cs typeface="+mn-cs"/>
                </a:rPr>
                <a:t>lant species identification and </a:t>
              </a:r>
              <a:r>
                <a:rPr kumimoji="0" lang="en-US" altLang="zh-CN" sz="2000" b="1" i="0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gnuolane"/>
                  <a:ea typeface="等线" panose="02010600030101010101" pitchFamily="2" charset="-122"/>
                  <a:cs typeface="+mn-cs"/>
                </a:rPr>
                <a:t>C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gnuolane"/>
                  <a:ea typeface="等线" panose="02010600030101010101" pitchFamily="2" charset="-122"/>
                  <a:cs typeface="+mn-cs"/>
                </a:rPr>
                <a:t>arbon flux in the Indo-Pacific oceans (OCPC) </a:t>
              </a:r>
            </a:p>
            <a:p>
              <a:pPr algn="l" fontAlgn="base"/>
              <a:r>
                <a:rPr lang="en-US" altLang="zh-CN" sz="1600" b="1" dirty="0">
                  <a:solidFill>
                    <a:srgbClr val="2774AA"/>
                  </a:solidFill>
                  <a:latin typeface="gnuolane"/>
                  <a:ea typeface="等线" panose="02010600030101010101" pitchFamily="2" charset="-122"/>
                  <a:cs typeface="Calibri" panose="020F0502020204030204" pitchFamily="34" charset="0"/>
                </a:rPr>
                <a:t>Synthesis Group</a:t>
              </a:r>
              <a:endParaRPr lang="en-US" altLang="zh-CN" sz="1600" b="1" u="none" strike="noStrike" dirty="0">
                <a:solidFill>
                  <a:srgbClr val="6C649C"/>
                </a:solidFill>
                <a:effectLst/>
                <a:latin typeface="Franklin Gothic Medium" panose="020B060302010202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40" descr="C:\Users\a21561\AppData\Local\Microsoft\Windows\INetCacheContent.Word\imber logo.png">
              <a:extLst>
                <a:ext uri="{FF2B5EF4-FFF2-40B4-BE49-F238E27FC236}">
                  <a16:creationId xmlns:a16="http://schemas.microsoft.com/office/drawing/2014/main" id="{DD5A77EA-F43B-3349-58BF-1E34C0430F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81" b="-1128"/>
            <a:stretch/>
          </p:blipFill>
          <p:spPr bwMode="auto">
            <a:xfrm>
              <a:off x="414670" y="1174172"/>
              <a:ext cx="2360030" cy="58976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" name="直线连接符 18">
              <a:extLst>
                <a:ext uri="{FF2B5EF4-FFF2-40B4-BE49-F238E27FC236}">
                  <a16:creationId xmlns:a16="http://schemas.microsoft.com/office/drawing/2014/main" id="{A5170B3B-747F-45B6-2361-D1AA8E09A596}"/>
                </a:ext>
              </a:extLst>
            </p:cNvPr>
            <p:cNvCxnSpPr>
              <a:cxnSpLocks/>
            </p:cNvCxnSpPr>
            <p:nvPr/>
          </p:nvCxnSpPr>
          <p:spPr>
            <a:xfrm>
              <a:off x="2953202" y="1223939"/>
              <a:ext cx="0" cy="540000"/>
            </a:xfrm>
            <a:prstGeom prst="line">
              <a:avLst/>
            </a:prstGeom>
            <a:ln w="19050">
              <a:solidFill>
                <a:srgbClr val="2774AA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E8286DE-D69B-0E2E-CEE6-E89AEE3CC8F4}"/>
                </a:ext>
              </a:extLst>
            </p:cNvPr>
            <p:cNvSpPr txBox="1"/>
            <p:nvPr/>
          </p:nvSpPr>
          <p:spPr>
            <a:xfrm>
              <a:off x="372065" y="317667"/>
              <a:ext cx="35706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b="1" i="1" dirty="0">
                  <a:solidFill>
                    <a:srgbClr val="32A5E1"/>
                  </a:solidFill>
                </a:rPr>
                <a:t>Future Plans</a:t>
              </a:r>
              <a:endParaRPr kumimoji="1" lang="zh-CN" altLang="en-US" sz="2800" b="1" i="1" dirty="0">
                <a:solidFill>
                  <a:srgbClr val="32A5E1"/>
                </a:solidFill>
              </a:endParaRPr>
            </a:p>
          </p:txBody>
        </p:sp>
        <p:pic>
          <p:nvPicPr>
            <p:cNvPr id="21" name="그림 39" descr="GOCI-II_FD_coverage.tif">
              <a:extLst>
                <a:ext uri="{FF2B5EF4-FFF2-40B4-BE49-F238E27FC236}">
                  <a16:creationId xmlns:a16="http://schemas.microsoft.com/office/drawing/2014/main" id="{402211DF-43CE-BEC1-0523-FBF08A5EE7AB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21369" y="2656112"/>
              <a:ext cx="1800173" cy="1708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2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472F215-B222-DDB5-4D87-91872D0311DF}"/>
              </a:ext>
            </a:extLst>
          </p:cNvPr>
          <p:cNvGrpSpPr/>
          <p:nvPr/>
        </p:nvGrpSpPr>
        <p:grpSpPr>
          <a:xfrm>
            <a:off x="414668" y="828319"/>
            <a:ext cx="10692000" cy="5689904"/>
            <a:chOff x="414668" y="828319"/>
            <a:chExt cx="10692000" cy="5689904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972E895-179A-3EC3-1506-16532404E05B}"/>
                </a:ext>
              </a:extLst>
            </p:cNvPr>
            <p:cNvSpPr txBox="1"/>
            <p:nvPr/>
          </p:nvSpPr>
          <p:spPr>
            <a:xfrm>
              <a:off x="414668" y="2304471"/>
              <a:ext cx="1069200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kumimoji="1" lang="en-US" altLang="zh-CN" sz="2000" b="1" dirty="0">
                  <a:solidFill>
                    <a:srgbClr val="2774AA"/>
                  </a:solidFill>
                </a:rPr>
                <a:t>Young Scholar (IYS) Program 2022-2025: </a:t>
              </a:r>
              <a:r>
                <a:rPr kumimoji="1" lang="en-US" altLang="zh-CN" sz="2000" b="1" i="1" dirty="0">
                  <a:solidFill>
                    <a:srgbClr val="2774AA"/>
                  </a:solidFill>
                </a:rPr>
                <a:t>Applications Open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ko-KR" b="1" dirty="0">
                  <a:solidFill>
                    <a:srgbClr val="000000"/>
                  </a:solidFill>
                  <a:latin typeface="Calibri" panose="020F0502020204030204" pitchFamily="34" charset="0"/>
                  <a:ea typeface="Malgun Gothic" panose="020B0503020000020004" pitchFamily="34" charset="-127"/>
                </a:rPr>
                <a:t>Networking mentors-mentees </a:t>
              </a:r>
              <a:r>
                <a:rPr lang="en-US" altLang="ko-KR" dirty="0">
                  <a:solidFill>
                    <a:srgbClr val="000000"/>
                  </a:solidFill>
                  <a:latin typeface="Calibri" panose="020F0502020204030204" pitchFamily="34" charset="0"/>
                  <a:ea typeface="Malgun Gothic" panose="020B0503020000020004" pitchFamily="34" charset="-127"/>
                </a:rPr>
                <a:t>for mentee initiative research completion to assist conception of scientific ideas to publication.</a:t>
              </a:r>
            </a:p>
            <a:p>
              <a:pPr marL="742950" lvl="1" indent="-285750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en-CA" altLang="zh-CN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10 mentees and mentors from the established laboratories </a:t>
              </a:r>
            </a:p>
            <a:p>
              <a:pPr marL="742950" lvl="1" indent="-285750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en-CA" altLang="zh-CN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Mentors may host selected mentees in their laboratories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27C79C1-5CB4-DCFC-1A0C-B14989452679}"/>
                </a:ext>
              </a:extLst>
            </p:cNvPr>
            <p:cNvSpPr txBox="1"/>
            <p:nvPr/>
          </p:nvSpPr>
          <p:spPr>
            <a:xfrm>
              <a:off x="414668" y="4517675"/>
              <a:ext cx="10692000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kumimoji="1" lang="en-US" altLang="zh-CN" sz="2000" b="1" dirty="0">
                  <a:solidFill>
                    <a:srgbClr val="2774AA"/>
                  </a:solidFill>
                </a:rPr>
                <a:t>Training Course on </a:t>
              </a:r>
              <a:r>
                <a:rPr kumimoji="1" lang="en-US" altLang="zh-CN" sz="2000" b="1" dirty="0" err="1">
                  <a:solidFill>
                    <a:srgbClr val="2774AA"/>
                  </a:solidFill>
                </a:rPr>
                <a:t>Coatal</a:t>
              </a:r>
              <a:r>
                <a:rPr kumimoji="1" lang="en-US" altLang="zh-CN" sz="2000" b="1" dirty="0">
                  <a:solidFill>
                    <a:srgbClr val="2774AA"/>
                  </a:solidFill>
                </a:rPr>
                <a:t> Blue Carbon Accounting</a:t>
              </a:r>
            </a:p>
            <a:p>
              <a:pPr marL="285750" indent="-285750" fontAlgn="base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CA" altLang="zh-CN" b="1" dirty="0">
                  <a:solidFill>
                    <a:srgbClr val="000000"/>
                  </a:solidFill>
                  <a:latin typeface="Calibri" panose="020F0502020204030204" pitchFamily="34" charset="0"/>
                  <a:ea typeface="Malgun Gothic" panose="020B0503020000020004" pitchFamily="34" charset="-127"/>
                </a:rPr>
                <a:t>T</a:t>
              </a:r>
              <a:r>
                <a:rPr lang="en-CA" altLang="zh-CN" sz="18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o assist countries to include coastal blue carbon in their national greenhouse gas inventories </a:t>
              </a:r>
              <a:r>
                <a:rPr lang="en-CA" altLang="zh-CN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to meet the purposes of UNFCCC 1992 and Paris Agreement 2015</a:t>
              </a:r>
              <a:endParaRPr lang="en-CA" altLang="zh-CN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</a:endParaRPr>
            </a:p>
            <a:p>
              <a:pPr marL="285750" indent="-285750" fontAlgn="base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CA" altLang="zh-CN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IPO-China, State Key Laboratory of Estuarine and Coastal Research and Institute of Eco-Chongming, ECNU</a:t>
              </a:r>
            </a:p>
            <a:p>
              <a:pPr fontAlgn="base">
                <a:spcAft>
                  <a:spcPts val="1200"/>
                </a:spcAft>
              </a:pPr>
              <a:r>
                <a:rPr lang="en-CA" altLang="zh-CN" sz="2000" b="1" i="1" dirty="0">
                  <a:solidFill>
                    <a:srgbClr val="32A5E1"/>
                  </a:solidFill>
                  <a:latin typeface="Calibri" panose="020F0502020204030204" pitchFamily="34" charset="0"/>
                  <a:ea typeface="Malgun Gothic" panose="020B0503020000020004" pitchFamily="34" charset="-127"/>
                </a:rPr>
                <a:t>Submitted proposals to NSFC (April 2022) and to SDGs Collaborative Funding program (August 2022)</a:t>
              </a:r>
              <a:endParaRPr lang="zh-CN" altLang="zh-CN" sz="2400" b="1" i="1" dirty="0">
                <a:solidFill>
                  <a:srgbClr val="32A5E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2" name="Picture 6" descr="Graduation student flat icon education symbol Vector Image">
              <a:extLst>
                <a:ext uri="{FF2B5EF4-FFF2-40B4-BE49-F238E27FC236}">
                  <a16:creationId xmlns:a16="http://schemas.microsoft.com/office/drawing/2014/main" id="{9DD371AA-C73D-AB4B-7D13-9598CE8EC6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806900">
              <a:off x="426657" y="1695751"/>
              <a:ext cx="1262365" cy="723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C:\Users\a21561\AppData\Local\Microsoft\Windows\INetCacheContent.Word\imber logo.png">
              <a:extLst>
                <a:ext uri="{FF2B5EF4-FFF2-40B4-BE49-F238E27FC236}">
                  <a16:creationId xmlns:a16="http://schemas.microsoft.com/office/drawing/2014/main" id="{BDE54602-8F4D-AB77-FCC3-5123CC198A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81" b="-1128"/>
            <a:stretch/>
          </p:blipFill>
          <p:spPr bwMode="auto">
            <a:xfrm>
              <a:off x="2199740" y="828319"/>
              <a:ext cx="4162915" cy="9827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419F4D6-B893-45E5-51EA-6BFDD68BD018}"/>
                </a:ext>
              </a:extLst>
            </p:cNvPr>
            <p:cNvSpPr txBox="1"/>
            <p:nvPr/>
          </p:nvSpPr>
          <p:spPr>
            <a:xfrm>
              <a:off x="6655835" y="1065124"/>
              <a:ext cx="3261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2774AA"/>
                  </a:solidFill>
                  <a:latin typeface="Franklin Gothic Demi" panose="020B0703020102020204" pitchFamily="34" charset="0"/>
                </a:rPr>
                <a:t>Capacity Development</a:t>
              </a:r>
            </a:p>
            <a:p>
              <a:r>
                <a:rPr lang="en-US" altLang="zh-CN" sz="2400" b="1" dirty="0">
                  <a:solidFill>
                    <a:srgbClr val="2774AA"/>
                  </a:solidFill>
                  <a:latin typeface="Franklin Gothic Demi" panose="020B0703020102020204" pitchFamily="34" charset="0"/>
                </a:rPr>
                <a:t>and Training</a:t>
              </a:r>
              <a:endParaRPr lang="zh-CN" altLang="en-US" sz="2400" b="1" dirty="0">
                <a:solidFill>
                  <a:srgbClr val="2774AA"/>
                </a:solidFill>
                <a:latin typeface="Franklin Gothic Demi" panose="020B0703020102020204" pitchFamily="34" charset="0"/>
              </a:endParaRPr>
            </a:p>
          </p:txBody>
        </p:sp>
        <p:cxnSp>
          <p:nvCxnSpPr>
            <p:cNvPr id="15" name="直接连接符 6">
              <a:extLst>
                <a:ext uri="{FF2B5EF4-FFF2-40B4-BE49-F238E27FC236}">
                  <a16:creationId xmlns:a16="http://schemas.microsoft.com/office/drawing/2014/main" id="{F987B0D3-FC5F-0915-55E1-2EEC079B0C75}"/>
                </a:ext>
              </a:extLst>
            </p:cNvPr>
            <p:cNvCxnSpPr>
              <a:cxnSpLocks/>
            </p:cNvCxnSpPr>
            <p:nvPr/>
          </p:nvCxnSpPr>
          <p:spPr>
            <a:xfrm>
              <a:off x="6548396" y="1171452"/>
              <a:ext cx="0" cy="639608"/>
            </a:xfrm>
            <a:prstGeom prst="line">
              <a:avLst/>
            </a:prstGeom>
            <a:ln w="38100">
              <a:solidFill>
                <a:srgbClr val="2774AA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053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>
            <a:extLst>
              <a:ext uri="{FF2B5EF4-FFF2-40B4-BE49-F238E27FC236}">
                <a16:creationId xmlns:a16="http://schemas.microsoft.com/office/drawing/2014/main" id="{52E46F0E-F370-4456-6324-174B9C133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35350"/>
            <a:ext cx="91440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4000" dirty="0">
                <a:solidFill>
                  <a:srgbClr val="34A8D4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Thank you SCOR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572E7358-DCF3-28AA-E6BD-D8161A6EE78A}"/>
              </a:ext>
            </a:extLst>
          </p:cNvPr>
          <p:cNvSpPr txBox="1"/>
          <p:nvPr/>
        </p:nvSpPr>
        <p:spPr>
          <a:xfrm>
            <a:off x="1524000" y="1498709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>
                <a:solidFill>
                  <a:srgbClr val="2774AA"/>
                </a:solidFill>
                <a:latin typeface="Calibri" panose="020F0502020204030204"/>
              </a:rPr>
              <a:t>Integrated Marine Biosphere Research</a:t>
            </a:r>
          </a:p>
        </p:txBody>
      </p:sp>
      <p:pic>
        <p:nvPicPr>
          <p:cNvPr id="13" name="Picture 19" descr="C:\Users\a21561\AppData\Local\Microsoft\Windows\INetCacheContent.Word\imber logo.png">
            <a:extLst>
              <a:ext uri="{FF2B5EF4-FFF2-40B4-BE49-F238E27FC236}">
                <a16:creationId xmlns:a16="http://schemas.microsoft.com/office/drawing/2014/main" id="{6D915A47-4A72-12F5-4D52-97749234FB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1" b="-1128"/>
          <a:stretch/>
        </p:blipFill>
        <p:spPr bwMode="auto">
          <a:xfrm>
            <a:off x="4348984" y="601363"/>
            <a:ext cx="3494032" cy="87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73E337DE-8728-4883-9AFB-DC928A1B00FA}"/>
              </a:ext>
            </a:extLst>
          </p:cNvPr>
          <p:cNvGrpSpPr/>
          <p:nvPr/>
        </p:nvGrpSpPr>
        <p:grpSpPr>
          <a:xfrm>
            <a:off x="2730627" y="5911394"/>
            <a:ext cx="6730746" cy="338554"/>
            <a:chOff x="3410781" y="4398484"/>
            <a:chExt cx="6730746" cy="338554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5A273FA-3ED1-0CD2-ACBF-CC4CBFB79EA7}"/>
                </a:ext>
              </a:extLst>
            </p:cNvPr>
            <p:cNvSpPr txBox="1"/>
            <p:nvPr/>
          </p:nvSpPr>
          <p:spPr>
            <a:xfrm>
              <a:off x="3410781" y="4398484"/>
              <a:ext cx="673074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16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www.imber.info  </a:t>
              </a:r>
              <a:r>
                <a:rPr lang="en-GB" altLang="en-US" sz="1600" dirty="0">
                  <a:solidFill>
                    <a:srgbClr val="34A8D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|</a:t>
              </a:r>
              <a:r>
                <a:rPr lang="en-GB" altLang="en-US" sz="16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@imber_ipo  </a:t>
              </a:r>
              <a:r>
                <a:rPr lang="en-GB" altLang="en-US" sz="1600" dirty="0">
                  <a:solidFill>
                    <a:srgbClr val="34A8D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|</a:t>
              </a:r>
              <a:r>
                <a:rPr lang="en-GB" altLang="en-US" sz="16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@IMBeR-IPO-China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F611E21A-7F25-0DED-B137-D59C0B791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9879" y="4427617"/>
              <a:ext cx="358873" cy="269155"/>
            </a:xfrm>
            <a:prstGeom prst="rect">
              <a:avLst/>
            </a:prstGeom>
          </p:spPr>
        </p:pic>
        <p:pic>
          <p:nvPicPr>
            <p:cNvPr id="24" name="Picture 2" descr="WeChat – Logos Download">
              <a:extLst>
                <a:ext uri="{FF2B5EF4-FFF2-40B4-BE49-F238E27FC236}">
                  <a16:creationId xmlns:a16="http://schemas.microsoft.com/office/drawing/2014/main" id="{E85E9197-3AD6-0F49-6340-D5B175911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862" y="4414642"/>
              <a:ext cx="358873" cy="306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4">
            <a:extLst>
              <a:ext uri="{FF2B5EF4-FFF2-40B4-BE49-F238E27FC236}">
                <a16:creationId xmlns:a16="http://schemas.microsoft.com/office/drawing/2014/main" id="{F8CC9DCA-3238-1912-359A-FEC49BB59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20955" r="-14" b="32111"/>
          <a:stretch/>
        </p:blipFill>
        <p:spPr bwMode="auto">
          <a:xfrm>
            <a:off x="3214914" y="2153845"/>
            <a:ext cx="5762172" cy="151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2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EDBE8410-0518-612B-7D27-0474BD118D70}"/>
              </a:ext>
            </a:extLst>
          </p:cNvPr>
          <p:cNvGrpSpPr/>
          <p:nvPr/>
        </p:nvGrpSpPr>
        <p:grpSpPr>
          <a:xfrm>
            <a:off x="440574" y="425919"/>
            <a:ext cx="12211396" cy="6162810"/>
            <a:chOff x="440574" y="425919"/>
            <a:chExt cx="12211396" cy="616281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A35BA57-FA5A-EAF9-FB09-231131D7A9B4}"/>
                </a:ext>
              </a:extLst>
            </p:cNvPr>
            <p:cNvSpPr txBox="1"/>
            <p:nvPr/>
          </p:nvSpPr>
          <p:spPr>
            <a:xfrm>
              <a:off x="440574" y="425919"/>
              <a:ext cx="809382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/>
              <a:r>
                <a:rPr lang="en-US" altLang="zh-CN" sz="32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</a:t>
              </a:r>
              <a:r>
                <a:rPr lang="en-US" altLang="zh-CN" sz="3200" b="1" i="0" u="none" strike="noStrike" dirty="0">
                  <a:solidFill>
                    <a:srgbClr val="2774AA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 Diana Ruiz Pino</a:t>
              </a:r>
            </a:p>
            <a:p>
              <a:pPr algn="l" fontAlgn="base"/>
              <a:r>
                <a:rPr lang="en-US" altLang="zh-CN" sz="3200" b="1" i="0" u="none" strike="noStrike" dirty="0">
                  <a:solidFill>
                    <a:srgbClr val="2774AA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New Scientific Steering Committee Chair</a:t>
              </a: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6FB8F77D-5AE0-37B2-C0A6-E55727CAA5CE}"/>
                </a:ext>
              </a:extLst>
            </p:cNvPr>
            <p:cNvSpPr txBox="1"/>
            <p:nvPr/>
          </p:nvSpPr>
          <p:spPr>
            <a:xfrm>
              <a:off x="2975059" y="1713411"/>
              <a:ext cx="9676911" cy="383245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ts val="2060"/>
                </a:lnSpc>
              </a:pPr>
              <a:r>
                <a:rPr sz="1800" i="1" spc="-20" dirty="0">
                  <a:latin typeface="Calibri Light"/>
                  <a:cs typeface="Calibri Light"/>
                </a:rPr>
                <a:t>Biogeochemist</a:t>
              </a:r>
              <a:r>
                <a:rPr sz="1800" i="1" spc="-60" dirty="0">
                  <a:latin typeface="Calibri Light"/>
                  <a:cs typeface="Calibri Light"/>
                </a:rPr>
                <a:t> </a:t>
              </a:r>
              <a:r>
                <a:rPr sz="1800" i="1" spc="-15" dirty="0">
                  <a:latin typeface="Calibri Light"/>
                  <a:cs typeface="Calibri Light"/>
                </a:rPr>
                <a:t>Oceanographer</a:t>
              </a:r>
              <a:endParaRPr sz="1800" dirty="0">
                <a:latin typeface="Calibri Light"/>
                <a:cs typeface="Calibri Light"/>
              </a:endParaRPr>
            </a:p>
            <a:p>
              <a:pPr marL="12700" marR="2695575">
                <a:lnSpc>
                  <a:spcPct val="100000"/>
                </a:lnSpc>
              </a:pPr>
              <a:r>
                <a:rPr sz="1800" spc="-15" dirty="0">
                  <a:latin typeface="Calibri Light"/>
                  <a:cs typeface="Calibri Light"/>
                </a:rPr>
                <a:t>Sorbonne</a:t>
              </a:r>
              <a:r>
                <a:rPr sz="1800" spc="-60" dirty="0">
                  <a:latin typeface="Calibri Light"/>
                  <a:cs typeface="Calibri Light"/>
                </a:rPr>
                <a:t> </a:t>
              </a:r>
              <a:r>
                <a:rPr sz="1800" spc="-20" dirty="0">
                  <a:latin typeface="Calibri Light"/>
                  <a:cs typeface="Calibri Light"/>
                </a:rPr>
                <a:t>Université</a:t>
              </a:r>
              <a:r>
                <a:rPr sz="1800" spc="-55" dirty="0">
                  <a:latin typeface="Calibri Light"/>
                  <a:cs typeface="Calibri Light"/>
                </a:rPr>
                <a:t> </a:t>
              </a:r>
              <a:r>
                <a:rPr sz="1800" dirty="0">
                  <a:latin typeface="Calibri Light"/>
                  <a:cs typeface="Calibri Light"/>
                </a:rPr>
                <a:t>-</a:t>
              </a:r>
              <a:r>
                <a:rPr sz="1800" spc="-20" dirty="0">
                  <a:latin typeface="Calibri Light"/>
                  <a:cs typeface="Calibri Light"/>
                </a:rPr>
                <a:t> </a:t>
              </a:r>
              <a:r>
                <a:rPr sz="1800" spc="-25" dirty="0" err="1">
                  <a:latin typeface="Calibri Light"/>
                  <a:cs typeface="Calibri Light"/>
                </a:rPr>
                <a:t>Laboratoire</a:t>
              </a:r>
              <a:r>
                <a:rPr sz="1800" spc="-45" dirty="0">
                  <a:latin typeface="Calibri Light"/>
                  <a:cs typeface="Calibri Light"/>
                </a:rPr>
                <a:t> </a:t>
              </a:r>
              <a:r>
                <a:rPr sz="1800" spc="-25" dirty="0">
                  <a:latin typeface="Calibri Light"/>
                  <a:cs typeface="Calibri Light"/>
                </a:rPr>
                <a:t>LOCEAN</a:t>
              </a:r>
              <a:r>
                <a:rPr lang="en-US" sz="1800" spc="-25" dirty="0">
                  <a:latin typeface="Calibri Light"/>
                  <a:cs typeface="Calibri Light"/>
                </a:rPr>
                <a:t>, </a:t>
              </a:r>
              <a:r>
                <a:rPr sz="1800" spc="-20" dirty="0">
                  <a:latin typeface="Calibri Light"/>
                  <a:cs typeface="Calibri Light"/>
                </a:rPr>
                <a:t>Paris</a:t>
              </a:r>
              <a:r>
                <a:rPr lang="en-US" sz="1800" spc="-20" dirty="0">
                  <a:latin typeface="Calibri Light"/>
                  <a:cs typeface="Calibri Light"/>
                </a:rPr>
                <a:t>, </a:t>
              </a:r>
              <a:r>
                <a:rPr sz="1800" spc="-20" dirty="0">
                  <a:latin typeface="Calibri Light"/>
                  <a:cs typeface="Calibri Light"/>
                </a:rPr>
                <a:t>France</a:t>
              </a:r>
              <a:endParaRPr lang="en-US" dirty="0">
                <a:latin typeface="Calibri Light"/>
                <a:cs typeface="Calibri Light"/>
              </a:endParaRPr>
            </a:p>
            <a:p>
              <a:pPr marL="12700" marR="2695575">
                <a:lnSpc>
                  <a:spcPct val="100000"/>
                </a:lnSpc>
              </a:pPr>
              <a:endParaRPr lang="en-US" sz="1800" spc="-5" dirty="0">
                <a:latin typeface="Calibri Light"/>
                <a:cs typeface="Calibri Light"/>
              </a:endParaRPr>
            </a:p>
            <a:p>
              <a:pPr marL="12700" marR="2695575">
                <a:lnSpc>
                  <a:spcPct val="100000"/>
                </a:lnSpc>
              </a:pPr>
              <a:r>
                <a:rPr sz="1800" spc="-5" dirty="0">
                  <a:latin typeface="Arial MT"/>
                  <a:cs typeface="Arial MT"/>
                </a:rPr>
                <a:t>Ocean carbon</a:t>
              </a:r>
              <a:r>
                <a:rPr sz="1800" spc="10" dirty="0">
                  <a:latin typeface="Arial MT"/>
                  <a:cs typeface="Arial MT"/>
                </a:rPr>
                <a:t> </a:t>
              </a:r>
              <a:r>
                <a:rPr sz="1800" spc="-10" dirty="0">
                  <a:latin typeface="Arial MT"/>
                  <a:cs typeface="Arial MT"/>
                </a:rPr>
                <a:t>cycle,</a:t>
              </a:r>
              <a:r>
                <a:rPr sz="1800" spc="30" dirty="0">
                  <a:latin typeface="Arial MT"/>
                  <a:cs typeface="Arial MT"/>
                </a:rPr>
                <a:t> </a:t>
              </a:r>
              <a:r>
                <a:rPr sz="1800" dirty="0">
                  <a:latin typeface="Arial MT"/>
                  <a:cs typeface="Arial MT"/>
                </a:rPr>
                <a:t>OMZ, </a:t>
              </a:r>
              <a:r>
                <a:rPr sz="1800" spc="-5" dirty="0">
                  <a:latin typeface="Arial MT"/>
                  <a:cs typeface="Arial MT"/>
                </a:rPr>
                <a:t>acidification</a:t>
              </a:r>
              <a:r>
                <a:rPr sz="1800" spc="20" dirty="0">
                  <a:latin typeface="Arial MT"/>
                  <a:cs typeface="Arial MT"/>
                </a:rPr>
                <a:t> </a:t>
              </a:r>
              <a:r>
                <a:rPr sz="1800" spc="-10" dirty="0">
                  <a:latin typeface="Arial MT"/>
                  <a:cs typeface="Arial MT"/>
                </a:rPr>
                <a:t>and</a:t>
              </a:r>
              <a:r>
                <a:rPr sz="1800" spc="1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climate</a:t>
              </a:r>
              <a:r>
                <a:rPr sz="1800" spc="5" dirty="0">
                  <a:latin typeface="Arial MT"/>
                  <a:cs typeface="Arial MT"/>
                </a:rPr>
                <a:t> </a:t>
              </a:r>
              <a:r>
                <a:rPr sz="1800" spc="-10" dirty="0">
                  <a:latin typeface="Arial MT"/>
                  <a:cs typeface="Arial MT"/>
                </a:rPr>
                <a:t>change </a:t>
              </a:r>
              <a:r>
                <a:rPr sz="1800" spc="-5" dirty="0">
                  <a:latin typeface="Arial MT"/>
                  <a:cs typeface="Arial MT"/>
                </a:rPr>
                <a:t> </a:t>
              </a:r>
              <a:r>
                <a:rPr sz="1800" spc="-15" dirty="0">
                  <a:latin typeface="Arial MT"/>
                  <a:cs typeface="Arial MT"/>
                </a:rPr>
                <a:t>Times</a:t>
              </a:r>
              <a:r>
                <a:rPr sz="1800" spc="-1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series,</a:t>
              </a:r>
              <a:r>
                <a:rPr sz="1800" spc="1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International</a:t>
              </a:r>
              <a:r>
                <a:rPr sz="1800" spc="1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Oceanographic</a:t>
              </a:r>
              <a:r>
                <a:rPr sz="1800" spc="3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cruises, </a:t>
              </a:r>
              <a:r>
                <a:rPr sz="180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Biogeochemical</a:t>
              </a:r>
              <a:r>
                <a:rPr sz="1800" spc="3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model,</a:t>
              </a:r>
              <a:r>
                <a:rPr sz="1800" spc="2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pH sensors,</a:t>
              </a:r>
              <a:r>
                <a:rPr sz="1800" spc="5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Ecosystem</a:t>
              </a:r>
              <a:r>
                <a:rPr sz="1800" spc="3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restauration</a:t>
              </a:r>
              <a:endParaRPr sz="1800" dirty="0">
                <a:latin typeface="Arial MT"/>
                <a:cs typeface="Arial MT"/>
              </a:endParaRPr>
            </a:p>
            <a:p>
              <a:pPr marL="761365">
                <a:lnSpc>
                  <a:spcPct val="100000"/>
                </a:lnSpc>
                <a:spcBef>
                  <a:spcPts val="1730"/>
                </a:spcBef>
              </a:pPr>
              <a:r>
                <a:rPr sz="1800" b="1" spc="-5" dirty="0">
                  <a:latin typeface="Arial"/>
                  <a:cs typeface="Arial"/>
                </a:rPr>
                <a:t>UN</a:t>
              </a:r>
              <a:r>
                <a:rPr sz="1800" b="1" spc="-15" dirty="0">
                  <a:latin typeface="Arial"/>
                  <a:cs typeface="Arial"/>
                </a:rPr>
                <a:t> </a:t>
              </a:r>
              <a:r>
                <a:rPr sz="1800" b="1" spc="-5" dirty="0">
                  <a:latin typeface="Arial"/>
                  <a:cs typeface="Arial"/>
                </a:rPr>
                <a:t>Decade </a:t>
              </a:r>
              <a:r>
                <a:rPr sz="1800" b="1" dirty="0">
                  <a:latin typeface="Arial"/>
                  <a:cs typeface="Arial"/>
                </a:rPr>
                <a:t>of </a:t>
              </a:r>
              <a:r>
                <a:rPr sz="1800" b="1" spc="-5" dirty="0">
                  <a:latin typeface="Arial"/>
                  <a:cs typeface="Arial"/>
                </a:rPr>
                <a:t>Ocean Sciences</a:t>
              </a:r>
              <a:endParaRPr sz="1800" dirty="0">
                <a:latin typeface="Arial"/>
                <a:cs typeface="Arial"/>
              </a:endParaRPr>
            </a:p>
            <a:p>
              <a:pPr marL="761365">
                <a:lnSpc>
                  <a:spcPct val="100000"/>
                </a:lnSpc>
              </a:pPr>
              <a:r>
                <a:rPr sz="1800" b="1" spc="-15" dirty="0">
                  <a:latin typeface="Arial"/>
                  <a:cs typeface="Arial"/>
                </a:rPr>
                <a:t>COCAS</a:t>
              </a:r>
              <a:r>
                <a:rPr sz="1800" b="1" spc="30" dirty="0">
                  <a:latin typeface="Arial"/>
                  <a:cs typeface="Arial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Project</a:t>
              </a:r>
              <a:r>
                <a:rPr sz="1800" spc="5" dirty="0">
                  <a:latin typeface="Arial MT"/>
                  <a:cs typeface="Arial MT"/>
                </a:rPr>
                <a:t> </a:t>
              </a:r>
              <a:r>
                <a:rPr sz="1800" spc="-10" dirty="0">
                  <a:latin typeface="Arial MT"/>
                  <a:cs typeface="Arial MT"/>
                </a:rPr>
                <a:t>2021-2030</a:t>
              </a:r>
              <a:endParaRPr sz="1800" dirty="0">
                <a:latin typeface="Arial MT"/>
                <a:cs typeface="Arial MT"/>
              </a:endParaRPr>
            </a:p>
            <a:p>
              <a:pPr marL="761365">
                <a:lnSpc>
                  <a:spcPct val="100000"/>
                </a:lnSpc>
              </a:pPr>
              <a:r>
                <a:rPr sz="1800" b="1" spc="-5" dirty="0">
                  <a:latin typeface="Arial"/>
                  <a:cs typeface="Arial"/>
                </a:rPr>
                <a:t>Marine Heat</a:t>
              </a:r>
              <a:r>
                <a:rPr sz="1800" b="1" dirty="0">
                  <a:latin typeface="Arial"/>
                  <a:cs typeface="Arial"/>
                </a:rPr>
                <a:t> </a:t>
              </a:r>
              <a:r>
                <a:rPr sz="1800" b="1" spc="-25" dirty="0">
                  <a:latin typeface="Arial"/>
                  <a:cs typeface="Arial"/>
                </a:rPr>
                <a:t>Waves</a:t>
              </a:r>
              <a:r>
                <a:rPr sz="1800" b="1" spc="40" dirty="0">
                  <a:latin typeface="Arial"/>
                  <a:cs typeface="Arial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Exemplar</a:t>
              </a:r>
              <a:r>
                <a:rPr sz="1800" spc="25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Co-design</a:t>
              </a:r>
              <a:r>
                <a:rPr sz="1800" spc="15" dirty="0">
                  <a:latin typeface="Arial MT"/>
                  <a:cs typeface="Arial MT"/>
                </a:rPr>
                <a:t> </a:t>
              </a:r>
              <a:r>
                <a:rPr sz="1800" dirty="0">
                  <a:latin typeface="Arial MT"/>
                  <a:cs typeface="Arial MT"/>
                </a:rPr>
                <a:t>GOOS,</a:t>
              </a:r>
              <a:r>
                <a:rPr sz="1800" spc="-2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2022</a:t>
              </a:r>
              <a:endParaRPr sz="1800" dirty="0">
                <a:latin typeface="Arial MT"/>
                <a:cs typeface="Arial MT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1850" dirty="0">
                <a:latin typeface="Arial MT"/>
                <a:cs typeface="Arial MT"/>
              </a:endParaRPr>
            </a:p>
            <a:p>
              <a:pPr marL="761365" marR="500380">
                <a:lnSpc>
                  <a:spcPct val="100000"/>
                </a:lnSpc>
              </a:pPr>
              <a:r>
                <a:rPr sz="1800" b="1" spc="-10" dirty="0">
                  <a:latin typeface="Arial"/>
                  <a:cs typeface="Arial"/>
                </a:rPr>
                <a:t>Transdisciplinarity </a:t>
              </a:r>
              <a:r>
                <a:rPr sz="1800" dirty="0">
                  <a:latin typeface="Arial MT"/>
                  <a:cs typeface="Arial MT"/>
                </a:rPr>
                <a:t>: </a:t>
              </a:r>
              <a:r>
                <a:rPr sz="1800" spc="-5" dirty="0">
                  <a:latin typeface="Arial MT"/>
                  <a:cs typeface="Arial MT"/>
                </a:rPr>
                <a:t>Natural, Social Science, </a:t>
              </a:r>
              <a:r>
                <a:rPr sz="1800" dirty="0">
                  <a:latin typeface="Arial MT"/>
                  <a:cs typeface="Arial MT"/>
                </a:rPr>
                <a:t>Artist, </a:t>
              </a:r>
              <a:r>
                <a:rPr sz="1800" spc="-49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Civil</a:t>
              </a:r>
              <a:r>
                <a:rPr sz="1800" dirty="0">
                  <a:latin typeface="Arial MT"/>
                  <a:cs typeface="Arial MT"/>
                </a:rPr>
                <a:t> </a:t>
              </a:r>
              <a:r>
                <a:rPr sz="1800" spc="-25" dirty="0">
                  <a:latin typeface="Arial MT"/>
                  <a:cs typeface="Arial MT"/>
                </a:rPr>
                <a:t>Society,</a:t>
              </a:r>
              <a:br>
                <a:rPr lang="en-US" spc="25" dirty="0">
                  <a:latin typeface="Arial MT"/>
                  <a:cs typeface="Arial MT"/>
                </a:rPr>
              </a:br>
              <a:r>
                <a:rPr sz="1800" spc="-5" dirty="0">
                  <a:latin typeface="Arial MT"/>
                  <a:cs typeface="Arial MT"/>
                </a:rPr>
                <a:t>Governments</a:t>
              </a:r>
              <a:r>
                <a:rPr sz="1800" spc="1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and</a:t>
              </a:r>
              <a:r>
                <a:rPr sz="180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Business </a:t>
              </a:r>
              <a:r>
                <a:rPr sz="1800" spc="-10" dirty="0">
                  <a:latin typeface="Arial MT"/>
                  <a:cs typeface="Arial MT"/>
                </a:rPr>
                <a:t>Networking,</a:t>
              </a:r>
              <a:r>
                <a:rPr sz="1800" spc="6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capacity</a:t>
              </a:r>
              <a:r>
                <a:rPr sz="1800" spc="20" dirty="0">
                  <a:latin typeface="Arial MT"/>
                  <a:cs typeface="Arial MT"/>
                </a:rPr>
                <a:t> </a:t>
              </a:r>
              <a:r>
                <a:rPr sz="1800" spc="-10" dirty="0">
                  <a:latin typeface="Arial MT"/>
                  <a:cs typeface="Arial MT"/>
                </a:rPr>
                <a:t>building,</a:t>
              </a:r>
              <a:r>
                <a:rPr sz="1800" spc="35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transfer</a:t>
              </a:r>
              <a:r>
                <a:rPr sz="1800" spc="15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of</a:t>
              </a:r>
              <a:r>
                <a:rPr sz="1800" spc="10" dirty="0">
                  <a:latin typeface="Arial MT"/>
                  <a:cs typeface="Arial MT"/>
                </a:rPr>
                <a:t> </a:t>
              </a:r>
              <a:r>
                <a:rPr sz="1800" spc="-15" dirty="0">
                  <a:latin typeface="Arial MT"/>
                  <a:cs typeface="Arial MT"/>
                </a:rPr>
                <a:t>knowledge </a:t>
              </a:r>
              <a:r>
                <a:rPr sz="1800" spc="-484" dirty="0">
                  <a:latin typeface="Arial MT"/>
                  <a:cs typeface="Arial MT"/>
                </a:rPr>
                <a:t> </a:t>
              </a:r>
              <a:r>
                <a:rPr sz="1800" b="1" dirty="0">
                  <a:latin typeface="Arial"/>
                  <a:cs typeface="Arial"/>
                </a:rPr>
                <a:t>Global</a:t>
              </a:r>
              <a:r>
                <a:rPr sz="1800" b="1" spc="-30" dirty="0">
                  <a:latin typeface="Arial"/>
                  <a:cs typeface="Arial"/>
                </a:rPr>
                <a:t> </a:t>
              </a:r>
              <a:r>
                <a:rPr sz="1800" b="1" dirty="0">
                  <a:latin typeface="Arial"/>
                  <a:cs typeface="Arial"/>
                </a:rPr>
                <a:t>South for </a:t>
              </a:r>
              <a:r>
                <a:rPr sz="1800" b="1" spc="-5" dirty="0">
                  <a:latin typeface="Arial"/>
                  <a:cs typeface="Arial"/>
                </a:rPr>
                <a:t>a </a:t>
              </a:r>
              <a:r>
                <a:rPr sz="1800" b="1" dirty="0">
                  <a:latin typeface="Arial"/>
                  <a:cs typeface="Arial"/>
                </a:rPr>
                <a:t>Global</a:t>
              </a:r>
              <a:r>
                <a:rPr sz="1800" b="1" spc="-25" dirty="0">
                  <a:latin typeface="Arial"/>
                  <a:cs typeface="Arial"/>
                </a:rPr>
                <a:t> </a:t>
              </a:r>
              <a:r>
                <a:rPr sz="1800" b="1" spc="-5" dirty="0">
                  <a:latin typeface="Arial"/>
                  <a:cs typeface="Arial"/>
                </a:rPr>
                <a:t>Ocean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B0DA7E1-9D9D-8304-B8F3-87D2BE3D2F65}"/>
                </a:ext>
              </a:extLst>
            </p:cNvPr>
            <p:cNvSpPr txBox="1"/>
            <p:nvPr/>
          </p:nvSpPr>
          <p:spPr>
            <a:xfrm>
              <a:off x="1242679" y="6003954"/>
              <a:ext cx="106402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fontAlgn="base"/>
              <a:r>
                <a:rPr lang="en-US" altLang="zh-CN" sz="3200" b="1" u="none" strike="noStrike" dirty="0">
                  <a:solidFill>
                    <a:srgbClr val="2774AA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Many thanks to the Former Chair </a:t>
              </a:r>
              <a:r>
                <a:rPr lang="en-US" altLang="zh-CN" sz="32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</a:t>
              </a:r>
              <a:r>
                <a:rPr lang="en-US" altLang="zh-CN" sz="3200" b="1" u="none" strike="noStrike" dirty="0">
                  <a:solidFill>
                    <a:srgbClr val="2774AA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 Carol Robinson</a:t>
              </a:r>
            </a:p>
          </p:txBody>
        </p:sp>
        <p:pic>
          <p:nvPicPr>
            <p:cNvPr id="10" name="object 3">
              <a:extLst>
                <a:ext uri="{FF2B5EF4-FFF2-40B4-BE49-F238E27FC236}">
                  <a16:creationId xmlns:a16="http://schemas.microsoft.com/office/drawing/2014/main" id="{24175FBB-936E-BF2A-2D94-8C0D795782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057" y="1713411"/>
              <a:ext cx="2185416" cy="239877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68F6771-BC17-DDB3-1933-63B934505380}"/>
                </a:ext>
              </a:extLst>
            </p:cNvPr>
            <p:cNvSpPr txBox="1"/>
            <p:nvPr/>
          </p:nvSpPr>
          <p:spPr>
            <a:xfrm>
              <a:off x="627057" y="4322461"/>
              <a:ext cx="2348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See her intro video in French / English / Spanish on imber.info</a:t>
              </a:r>
              <a:endParaRPr kumimoji="1" lang="zh-CN" alt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0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F6E6B58-5179-98D4-C68A-EE4CF30B7B83}"/>
              </a:ext>
            </a:extLst>
          </p:cNvPr>
          <p:cNvGrpSpPr/>
          <p:nvPr/>
        </p:nvGrpSpPr>
        <p:grpSpPr>
          <a:xfrm>
            <a:off x="276821" y="246820"/>
            <a:ext cx="11450521" cy="6508092"/>
            <a:chOff x="276821" y="246820"/>
            <a:chExt cx="11450521" cy="6508092"/>
          </a:xfrm>
        </p:grpSpPr>
        <p:sp>
          <p:nvSpPr>
            <p:cNvPr id="37" name="TextBox 25">
              <a:extLst>
                <a:ext uri="{FF2B5EF4-FFF2-40B4-BE49-F238E27FC236}">
                  <a16:creationId xmlns:a16="http://schemas.microsoft.com/office/drawing/2014/main" id="{5082BC8E-6D54-F234-9C44-4F1775E29C29}"/>
                </a:ext>
              </a:extLst>
            </p:cNvPr>
            <p:cNvSpPr txBox="1"/>
            <p:nvPr/>
          </p:nvSpPr>
          <p:spPr>
            <a:xfrm>
              <a:off x="6530663" y="1126030"/>
              <a:ext cx="1162498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Nina</a:t>
              </a:r>
              <a:b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Bednaršek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Multiple stressors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Ocean Interventions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Slovenia</a:t>
              </a:r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1AD3879E-0492-8CA3-E522-720D767C4E5E}"/>
                </a:ext>
              </a:extLst>
            </p:cNvPr>
            <p:cNvSpPr txBox="1"/>
            <p:nvPr/>
          </p:nvSpPr>
          <p:spPr>
            <a:xfrm>
              <a:off x="1187423" y="1126030"/>
              <a:ext cx="930063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Diana</a:t>
              </a:r>
              <a:b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Ruiz Pino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8EC32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Biogeochemist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Oceanographer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France</a:t>
              </a:r>
            </a:p>
          </p:txBody>
        </p:sp>
        <p:sp>
          <p:nvSpPr>
            <p:cNvPr id="5" name="TextBox 105">
              <a:extLst>
                <a:ext uri="{FF2B5EF4-FFF2-40B4-BE49-F238E27FC236}">
                  <a16:creationId xmlns:a16="http://schemas.microsoft.com/office/drawing/2014/main" id="{E0C25C7A-FC9A-2D8E-D495-FA7607B0A803}"/>
                </a:ext>
              </a:extLst>
            </p:cNvPr>
            <p:cNvSpPr txBox="1"/>
            <p:nvPr/>
          </p:nvSpPr>
          <p:spPr>
            <a:xfrm>
              <a:off x="2766202" y="251812"/>
              <a:ext cx="7089441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Scientific Steering Committee (SSC) 2022</a:t>
              </a:r>
            </a:p>
          </p:txBody>
        </p:sp>
        <p:pic>
          <p:nvPicPr>
            <p:cNvPr id="6" name="Picture 106" descr="C:\Users\a21561\AppData\Local\Microsoft\Windows\INetCacheContent.Word\imber logo.png">
              <a:extLst>
                <a:ext uri="{FF2B5EF4-FFF2-40B4-BE49-F238E27FC236}">
                  <a16:creationId xmlns:a16="http://schemas.microsoft.com/office/drawing/2014/main" id="{6CA87BDF-C515-484F-8D89-2F6F4F4068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81" b="-1128"/>
            <a:stretch/>
          </p:blipFill>
          <p:spPr bwMode="auto">
            <a:xfrm>
              <a:off x="276821" y="246820"/>
              <a:ext cx="2360030" cy="589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2">
              <a:extLst>
                <a:ext uri="{FF2B5EF4-FFF2-40B4-BE49-F238E27FC236}">
                  <a16:creationId xmlns:a16="http://schemas.microsoft.com/office/drawing/2014/main" id="{146619DE-5DDD-62B5-5202-ADE8ED070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64"/>
            <a:stretch/>
          </p:blipFill>
          <p:spPr>
            <a:xfrm>
              <a:off x="2335395" y="3783270"/>
              <a:ext cx="821150" cy="1080000"/>
            </a:xfrm>
            <a:prstGeom prst="rect">
              <a:avLst/>
            </a:prstGeom>
          </p:spPr>
        </p:pic>
        <p:pic>
          <p:nvPicPr>
            <p:cNvPr id="8" name="Picture 70">
              <a:extLst>
                <a:ext uri="{FF2B5EF4-FFF2-40B4-BE49-F238E27FC236}">
                  <a16:creationId xmlns:a16="http://schemas.microsoft.com/office/drawing/2014/main" id="{DBBE6AF1-287B-2E46-9561-5F5A04447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56052" y="1529822"/>
              <a:ext cx="821975" cy="1080000"/>
            </a:xfrm>
            <a:prstGeom prst="rect">
              <a:avLst/>
            </a:prstGeom>
          </p:spPr>
        </p:pic>
        <p:pic>
          <p:nvPicPr>
            <p:cNvPr id="9" name="Picture 8" descr="Nireka_Weeratunge">
              <a:extLst>
                <a:ext uri="{FF2B5EF4-FFF2-40B4-BE49-F238E27FC236}">
                  <a16:creationId xmlns:a16="http://schemas.microsoft.com/office/drawing/2014/main" id="{BF0D2064-C28D-B81D-9A02-11E5D7D251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74362" y="3783270"/>
              <a:ext cx="81993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See the source image">
              <a:extLst>
                <a:ext uri="{FF2B5EF4-FFF2-40B4-BE49-F238E27FC236}">
                  <a16:creationId xmlns:a16="http://schemas.microsoft.com/office/drawing/2014/main" id="{38E10655-095A-C843-7688-113EB02561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85583" y="3783270"/>
              <a:ext cx="821069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2">
              <a:extLst>
                <a:ext uri="{FF2B5EF4-FFF2-40B4-BE49-F238E27FC236}">
                  <a16:creationId xmlns:a16="http://schemas.microsoft.com/office/drawing/2014/main" id="{D9272650-14BF-99AF-C0C9-40F7D392E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68445" y="1529822"/>
              <a:ext cx="821976" cy="1080000"/>
            </a:xfrm>
            <a:prstGeom prst="rect">
              <a:avLst/>
            </a:prstGeom>
          </p:spPr>
        </p:pic>
        <p:pic>
          <p:nvPicPr>
            <p:cNvPr id="13" name="Picture 2" descr="Dongyan">
              <a:extLst>
                <a:ext uri="{FF2B5EF4-FFF2-40B4-BE49-F238E27FC236}">
                  <a16:creationId xmlns:a16="http://schemas.microsoft.com/office/drawing/2014/main" id="{BD97A042-2C68-2F0A-D35E-46068366B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2740" y="3779729"/>
              <a:ext cx="125528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Derek Armitage">
              <a:extLst>
                <a:ext uri="{FF2B5EF4-FFF2-40B4-BE49-F238E27FC236}">
                  <a16:creationId xmlns:a16="http://schemas.microsoft.com/office/drawing/2014/main" id="{DC1F850A-2BA4-C69D-643F-13EED8BE1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7908" y="1529822"/>
              <a:ext cx="920751" cy="1080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Samiya-Selim">
              <a:extLst>
                <a:ext uri="{FF2B5EF4-FFF2-40B4-BE49-F238E27FC236}">
                  <a16:creationId xmlns:a16="http://schemas.microsoft.com/office/drawing/2014/main" id="{C562B52B-8FA7-2EC6-A7F8-CCEAAFB29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4364" y="3786636"/>
              <a:ext cx="90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Boris Worm Portrait">
              <a:extLst>
                <a:ext uri="{FF2B5EF4-FFF2-40B4-BE49-F238E27FC236}">
                  <a16:creationId xmlns:a16="http://schemas.microsoft.com/office/drawing/2014/main" id="{2C0B7EF9-6716-84A5-F65F-847B5809C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0742" y="3779729"/>
              <a:ext cx="99350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id="{F8DA4060-8F8C-619A-640A-E81CAF120F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27647" y="1529822"/>
              <a:ext cx="768526" cy="1080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Belgrano, Andrea">
              <a:extLst>
                <a:ext uri="{FF2B5EF4-FFF2-40B4-BE49-F238E27FC236}">
                  <a16:creationId xmlns:a16="http://schemas.microsoft.com/office/drawing/2014/main" id="{1F7AFD9D-8CB8-9BBE-CAE0-EA211A214A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46804" y="1529822"/>
              <a:ext cx="820964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object 3">
              <a:extLst>
                <a:ext uri="{FF2B5EF4-FFF2-40B4-BE49-F238E27FC236}">
                  <a16:creationId xmlns:a16="http://schemas.microsoft.com/office/drawing/2014/main" id="{8588C922-19DF-784E-109B-E2BD3BBEF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60499" y="1529822"/>
              <a:ext cx="983939" cy="1080000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24" name="Picture 25">
              <a:extLst>
                <a:ext uri="{FF2B5EF4-FFF2-40B4-BE49-F238E27FC236}">
                  <a16:creationId xmlns:a16="http://schemas.microsoft.com/office/drawing/2014/main" id="{2C8554B1-D032-9A2A-4770-01AE9381B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5138" y="1529822"/>
              <a:ext cx="821976" cy="1080000"/>
            </a:xfrm>
            <a:prstGeom prst="rect">
              <a:avLst/>
            </a:prstGeom>
          </p:spPr>
        </p:pic>
        <p:pic>
          <p:nvPicPr>
            <p:cNvPr id="25" name="Picture 2" descr="https://loop.frontiersin.org/images/profile/336775/203">
              <a:extLst>
                <a:ext uri="{FF2B5EF4-FFF2-40B4-BE49-F238E27FC236}">
                  <a16:creationId xmlns:a16="http://schemas.microsoft.com/office/drawing/2014/main" id="{26D3FE50-A896-B9FB-569B-A06CC080B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04317" y="1529822"/>
              <a:ext cx="82094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Blenckner_pic">
              <a:extLst>
                <a:ext uri="{FF2B5EF4-FFF2-40B4-BE49-F238E27FC236}">
                  <a16:creationId xmlns:a16="http://schemas.microsoft.com/office/drawing/2014/main" id="{2BB9B413-F10B-DF92-D139-E3E73CB7FC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66993" y="1529822"/>
              <a:ext cx="81993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jingling">
              <a:extLst>
                <a:ext uri="{FF2B5EF4-FFF2-40B4-BE49-F238E27FC236}">
                  <a16:creationId xmlns:a16="http://schemas.microsoft.com/office/drawing/2014/main" id="{5708909B-2E41-3DCB-E243-FF6EC340A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580" y="3783270"/>
              <a:ext cx="957998" cy="1080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Micaela Trimble3">
              <a:extLst>
                <a:ext uri="{FF2B5EF4-FFF2-40B4-BE49-F238E27FC236}">
                  <a16:creationId xmlns:a16="http://schemas.microsoft.com/office/drawing/2014/main" id="{10882044-B5AE-4A93-749D-63F11145CF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83718" y="3783270"/>
              <a:ext cx="819733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Lynne Shannon">
              <a:extLst>
                <a:ext uri="{FF2B5EF4-FFF2-40B4-BE49-F238E27FC236}">
                  <a16:creationId xmlns:a16="http://schemas.microsoft.com/office/drawing/2014/main" id="{559E11D5-B9C6-7C07-7A93-8AB1C011B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268" y="3783270"/>
              <a:ext cx="10465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A37FFE42-6662-E7BD-4583-23767812D899}"/>
                </a:ext>
              </a:extLst>
            </p:cNvPr>
            <p:cNvSpPr txBox="1"/>
            <p:nvPr/>
          </p:nvSpPr>
          <p:spPr>
            <a:xfrm>
              <a:off x="2183996" y="1126030"/>
              <a:ext cx="1268296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Marion</a:t>
              </a:r>
              <a:b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Gehlen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8EC32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Marine Biogeochemist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modelling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France</a:t>
              </a:r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7359B436-C0F7-7BCD-1F2F-0847D7C5E703}"/>
                </a:ext>
              </a:extLst>
            </p:cNvPr>
            <p:cNvSpPr txBox="1"/>
            <p:nvPr/>
          </p:nvSpPr>
          <p:spPr>
            <a:xfrm>
              <a:off x="3564945" y="1126030"/>
              <a:ext cx="662361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Alice</a:t>
              </a:r>
            </a:p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Newton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Social-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ecological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Portugal</a:t>
              </a:r>
            </a:p>
          </p:txBody>
        </p:sp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id="{8DBF0D47-B201-BC87-5843-D3283F0D1C6B}"/>
                </a:ext>
              </a:extLst>
            </p:cNvPr>
            <p:cNvSpPr txBox="1"/>
            <p:nvPr/>
          </p:nvSpPr>
          <p:spPr>
            <a:xfrm>
              <a:off x="10508572" y="3417441"/>
              <a:ext cx="891591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Samiya</a:t>
              </a:r>
            </a:p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Selim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Early Career </a:t>
              </a:r>
              <a:br>
                <a:rPr lang="en-GB" sz="9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9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representative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Bangladesh</a:t>
              </a:r>
            </a:p>
          </p:txBody>
        </p:sp>
        <p:sp>
          <p:nvSpPr>
            <p:cNvPr id="35" name="TextBox 25">
              <a:extLst>
                <a:ext uri="{FF2B5EF4-FFF2-40B4-BE49-F238E27FC236}">
                  <a16:creationId xmlns:a16="http://schemas.microsoft.com/office/drawing/2014/main" id="{603F3C19-0435-33DF-7287-24BBA8EA2D4B}"/>
                </a:ext>
              </a:extLst>
            </p:cNvPr>
            <p:cNvSpPr txBox="1"/>
            <p:nvPr/>
          </p:nvSpPr>
          <p:spPr>
            <a:xfrm>
              <a:off x="7697305" y="1126030"/>
              <a:ext cx="950901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David</a:t>
              </a:r>
            </a:p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VanderZwaag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Law</a:t>
              </a:r>
            </a:p>
            <a:p>
              <a:pPr algn="ctr"/>
              <a:endParaRPr lang="en-GB" sz="90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Canada</a:t>
              </a:r>
            </a:p>
          </p:txBody>
        </p:sp>
        <p:sp>
          <p:nvSpPr>
            <p:cNvPr id="36" name="TextBox 25">
              <a:extLst>
                <a:ext uri="{FF2B5EF4-FFF2-40B4-BE49-F238E27FC236}">
                  <a16:creationId xmlns:a16="http://schemas.microsoft.com/office/drawing/2014/main" id="{273C4872-E2E1-94EE-3C48-2CEED6E10F8E}"/>
                </a:ext>
              </a:extLst>
            </p:cNvPr>
            <p:cNvSpPr txBox="1"/>
            <p:nvPr/>
          </p:nvSpPr>
          <p:spPr>
            <a:xfrm>
              <a:off x="8916607" y="1146492"/>
              <a:ext cx="763351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Derek</a:t>
              </a:r>
              <a:b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Armitage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Governance</a:t>
              </a:r>
              <a:endParaRPr lang="en-GB" sz="90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32A5E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Canada</a:t>
              </a:r>
            </a:p>
          </p:txBody>
        </p:sp>
        <p:sp>
          <p:nvSpPr>
            <p:cNvPr id="38" name="TextBox 25">
              <a:extLst>
                <a:ext uri="{FF2B5EF4-FFF2-40B4-BE49-F238E27FC236}">
                  <a16:creationId xmlns:a16="http://schemas.microsoft.com/office/drawing/2014/main" id="{8046173B-1A0C-7768-A138-08692252339C}"/>
                </a:ext>
              </a:extLst>
            </p:cNvPr>
            <p:cNvSpPr txBox="1"/>
            <p:nvPr/>
          </p:nvSpPr>
          <p:spPr>
            <a:xfrm>
              <a:off x="5625115" y="1126029"/>
              <a:ext cx="864339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Andrea</a:t>
              </a:r>
              <a:b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Belgrano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Macroecology</a:t>
              </a:r>
              <a:b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Food webs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Sweden</a:t>
              </a:r>
            </a:p>
          </p:txBody>
        </p:sp>
        <p:sp>
          <p:nvSpPr>
            <p:cNvPr id="39" name="TextBox 25">
              <a:extLst>
                <a:ext uri="{FF2B5EF4-FFF2-40B4-BE49-F238E27FC236}">
                  <a16:creationId xmlns:a16="http://schemas.microsoft.com/office/drawing/2014/main" id="{DAB78B7C-A848-0DAC-F2D4-B74D648C922F}"/>
                </a:ext>
              </a:extLst>
            </p:cNvPr>
            <p:cNvSpPr txBox="1"/>
            <p:nvPr/>
          </p:nvSpPr>
          <p:spPr>
            <a:xfrm>
              <a:off x="4595661" y="1126029"/>
              <a:ext cx="740908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Thorsten</a:t>
              </a:r>
              <a:b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Blenckner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Social-</a:t>
              </a:r>
              <a:b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ecological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Sweden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C3135B71-4AD5-F646-A92D-A5E01B5CEA64}"/>
                </a:ext>
              </a:extLst>
            </p:cNvPr>
            <p:cNvSpPr txBox="1"/>
            <p:nvPr/>
          </p:nvSpPr>
          <p:spPr>
            <a:xfrm>
              <a:off x="6727644" y="2390679"/>
              <a:ext cx="766800" cy="216000"/>
            </a:xfrm>
            <a:prstGeom prst="rect">
              <a:avLst/>
            </a:prstGeom>
            <a:solidFill>
              <a:srgbClr val="2976A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b="1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new</a:t>
              </a:r>
              <a:endParaRPr kumimoji="1" lang="zh-CN" altLang="en-US" sz="11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FEA4BAD4-1F29-1A63-BC12-5E774D7CC5CE}"/>
                </a:ext>
              </a:extLst>
            </p:cNvPr>
            <p:cNvSpPr txBox="1"/>
            <p:nvPr/>
          </p:nvSpPr>
          <p:spPr>
            <a:xfrm>
              <a:off x="4462403" y="3414076"/>
              <a:ext cx="662361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Micaela</a:t>
              </a:r>
              <a:b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Trimble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Social-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ecological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Uruguay</a:t>
              </a:r>
            </a:p>
          </p:txBody>
        </p:sp>
        <p:sp>
          <p:nvSpPr>
            <p:cNvPr id="45" name="TextBox 13">
              <a:extLst>
                <a:ext uri="{FF2B5EF4-FFF2-40B4-BE49-F238E27FC236}">
                  <a16:creationId xmlns:a16="http://schemas.microsoft.com/office/drawing/2014/main" id="{E3793B8E-9F69-4455-D9C5-3068B8027393}"/>
                </a:ext>
              </a:extLst>
            </p:cNvPr>
            <p:cNvSpPr txBox="1"/>
            <p:nvPr/>
          </p:nvSpPr>
          <p:spPr>
            <a:xfrm>
              <a:off x="9287753" y="3417441"/>
              <a:ext cx="925253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Dongyan</a:t>
              </a:r>
              <a:b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Liu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IPO-China host </a:t>
              </a:r>
              <a:br>
                <a:rPr lang="en-GB" sz="9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9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representative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China</a:t>
              </a:r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4F5A4F97-574E-6FE0-A02D-359715C88AEC}"/>
                </a:ext>
              </a:extLst>
            </p:cNvPr>
            <p:cNvSpPr txBox="1"/>
            <p:nvPr/>
          </p:nvSpPr>
          <p:spPr>
            <a:xfrm>
              <a:off x="7997666" y="3417441"/>
              <a:ext cx="1011816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Boris</a:t>
              </a:r>
            </a:p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Worm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IPO-Canada host </a:t>
              </a:r>
              <a:br>
                <a:rPr lang="en-GB" sz="9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9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representative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Canada</a:t>
              </a:r>
            </a:p>
          </p:txBody>
        </p:sp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id="{845DD943-2046-54E5-6F8E-25CE3485C0FF}"/>
                </a:ext>
              </a:extLst>
            </p:cNvPr>
            <p:cNvSpPr/>
            <p:nvPr/>
          </p:nvSpPr>
          <p:spPr>
            <a:xfrm>
              <a:off x="8482822" y="5516436"/>
              <a:ext cx="2520000" cy="14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21">
              <a:extLst>
                <a:ext uri="{FF2B5EF4-FFF2-40B4-BE49-F238E27FC236}">
                  <a16:creationId xmlns:a16="http://schemas.microsoft.com/office/drawing/2014/main" id="{26774B97-E7BA-33A9-EBBA-6B180369B861}"/>
                </a:ext>
              </a:extLst>
            </p:cNvPr>
            <p:cNvSpPr txBox="1"/>
            <p:nvPr/>
          </p:nvSpPr>
          <p:spPr>
            <a:xfrm>
              <a:off x="9347712" y="5396678"/>
              <a:ext cx="95731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B050"/>
                  </a:solidFill>
                  <a:latin typeface="Calibri" panose="020F0502020204030204"/>
                </a:rPr>
                <a:t>Ex-Officio SSC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FACBB1BF-3507-3BF5-9F98-2676EEACBA93}"/>
                </a:ext>
              </a:extLst>
            </p:cNvPr>
            <p:cNvSpPr txBox="1"/>
            <p:nvPr/>
          </p:nvSpPr>
          <p:spPr>
            <a:xfrm>
              <a:off x="7913889" y="5743919"/>
              <a:ext cx="38134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>
                  <a:solidFill>
                    <a:srgbClr val="00B050"/>
                  </a:solidFill>
                  <a:latin typeface="Calibri" panose="020F0502020204030204"/>
                </a:rPr>
                <a:t>Plus 12 ex-officio SSC members </a:t>
              </a:r>
              <a:br>
                <a:rPr lang="en-US" altLang="zh-CN" sz="1400" b="1" dirty="0">
                  <a:solidFill>
                    <a:srgbClr val="00B050"/>
                  </a:solidFill>
                  <a:latin typeface="Calibri" panose="020F0502020204030204"/>
                </a:rPr>
              </a:br>
              <a:r>
                <a:rPr lang="en-US" altLang="zh-CN" sz="1400" b="1" dirty="0">
                  <a:solidFill>
                    <a:srgbClr val="00B050"/>
                  </a:solidFill>
                  <a:latin typeface="Calibri" panose="020F0502020204030204"/>
                </a:rPr>
                <a:t>from Regional Programmes and Working Groups</a:t>
              </a:r>
              <a:endParaRPr lang="zh-CN" altLang="en-US" sz="1400" b="1" dirty="0">
                <a:solidFill>
                  <a:srgbClr val="00B050"/>
                </a:solidFill>
                <a:latin typeface="Calibri" panose="020F0502020204030204"/>
              </a:endParaRPr>
            </a:p>
          </p:txBody>
        </p:sp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02AEDC3D-9D36-46A2-1E56-82D58B13E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65339" y="5519220"/>
              <a:ext cx="2387608" cy="1235692"/>
            </a:xfrm>
            <a:prstGeom prst="rect">
              <a:avLst/>
            </a:prstGeom>
          </p:spPr>
        </p:pic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2ADBB0D0-D959-CF86-C8BD-E5959317F44C}"/>
                </a:ext>
              </a:extLst>
            </p:cNvPr>
            <p:cNvSpPr txBox="1"/>
            <p:nvPr/>
          </p:nvSpPr>
          <p:spPr>
            <a:xfrm>
              <a:off x="3494492" y="5967789"/>
              <a:ext cx="31228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2976AE"/>
                  </a:solidFill>
                  <a:latin typeface="Calibri" panose="020F0502020204030204"/>
                </a:rPr>
                <a:t>16 SSC members from 13 countries across 6 continents</a:t>
              </a:r>
              <a:endParaRPr lang="zh-CN" altLang="en-US" sz="1600" b="1" dirty="0">
                <a:solidFill>
                  <a:srgbClr val="2976AE"/>
                </a:solidFill>
                <a:latin typeface="Calibri" panose="020F0502020204030204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041DC3A7-6EB2-3399-4461-1444DD640DC7}"/>
                </a:ext>
              </a:extLst>
            </p:cNvPr>
            <p:cNvSpPr txBox="1"/>
            <p:nvPr/>
          </p:nvSpPr>
          <p:spPr>
            <a:xfrm>
              <a:off x="8837905" y="2390679"/>
              <a:ext cx="920751" cy="216000"/>
            </a:xfrm>
            <a:prstGeom prst="rect">
              <a:avLst/>
            </a:prstGeom>
            <a:solidFill>
              <a:srgbClr val="2976A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b="1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new</a:t>
              </a:r>
              <a:endParaRPr kumimoji="1" lang="zh-CN" altLang="en-US" sz="11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A7F8CA62-3E90-18D4-DD17-A79646E897B9}"/>
                </a:ext>
              </a:extLst>
            </p:cNvPr>
            <p:cNvSpPr txBox="1"/>
            <p:nvPr/>
          </p:nvSpPr>
          <p:spPr>
            <a:xfrm>
              <a:off x="1155379" y="4647270"/>
              <a:ext cx="957998" cy="261610"/>
            </a:xfrm>
            <a:prstGeom prst="rect">
              <a:avLst/>
            </a:prstGeom>
            <a:solidFill>
              <a:srgbClr val="2976A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b="1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new</a:t>
              </a:r>
              <a:endParaRPr kumimoji="1" lang="zh-CN" altLang="en-US" sz="11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8" name="文本框 55">
              <a:extLst>
                <a:ext uri="{FF2B5EF4-FFF2-40B4-BE49-F238E27FC236}">
                  <a16:creationId xmlns:a16="http://schemas.microsoft.com/office/drawing/2014/main" id="{041DC3A7-6EB2-3399-4461-1444DD640DC7}"/>
                </a:ext>
              </a:extLst>
            </p:cNvPr>
            <p:cNvSpPr txBox="1"/>
            <p:nvPr/>
          </p:nvSpPr>
          <p:spPr>
            <a:xfrm>
              <a:off x="5424887" y="4647270"/>
              <a:ext cx="1042881" cy="261610"/>
            </a:xfrm>
            <a:prstGeom prst="rect">
              <a:avLst/>
            </a:prstGeom>
            <a:solidFill>
              <a:srgbClr val="2976AE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1100" b="1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new</a:t>
              </a:r>
              <a:endParaRPr kumimoji="1" lang="zh-CN" altLang="en-US" sz="11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9" name="文本框 55">
              <a:extLst>
                <a:ext uri="{FF2B5EF4-FFF2-40B4-BE49-F238E27FC236}">
                  <a16:creationId xmlns:a16="http://schemas.microsoft.com/office/drawing/2014/main" id="{041DC3A7-6EB2-3399-4461-1444DD640DC7}"/>
                </a:ext>
              </a:extLst>
            </p:cNvPr>
            <p:cNvSpPr txBox="1"/>
            <p:nvPr/>
          </p:nvSpPr>
          <p:spPr>
            <a:xfrm>
              <a:off x="8000742" y="4626603"/>
              <a:ext cx="991445" cy="2616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1100" b="1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new</a:t>
              </a:r>
              <a:endParaRPr kumimoji="1" lang="zh-CN" altLang="en-US" sz="11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0" name="文本框 55">
              <a:extLst>
                <a:ext uri="{FF2B5EF4-FFF2-40B4-BE49-F238E27FC236}">
                  <a16:creationId xmlns:a16="http://schemas.microsoft.com/office/drawing/2014/main" id="{041DC3A7-6EB2-3399-4461-1444DD640DC7}"/>
                </a:ext>
              </a:extLst>
            </p:cNvPr>
            <p:cNvSpPr txBox="1"/>
            <p:nvPr/>
          </p:nvSpPr>
          <p:spPr>
            <a:xfrm>
              <a:off x="9122381" y="4641003"/>
              <a:ext cx="1255280" cy="2616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1100" b="1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new</a:t>
              </a:r>
              <a:endParaRPr kumimoji="1" lang="zh-CN" altLang="en-US" sz="11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1" name="文本框 55">
              <a:extLst>
                <a:ext uri="{FF2B5EF4-FFF2-40B4-BE49-F238E27FC236}">
                  <a16:creationId xmlns:a16="http://schemas.microsoft.com/office/drawing/2014/main" id="{041DC3A7-6EB2-3399-4461-1444DD640DC7}"/>
                </a:ext>
              </a:extLst>
            </p:cNvPr>
            <p:cNvSpPr txBox="1"/>
            <p:nvPr/>
          </p:nvSpPr>
          <p:spPr>
            <a:xfrm>
              <a:off x="10516334" y="4626603"/>
              <a:ext cx="900000" cy="2616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1100" b="1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new</a:t>
              </a:r>
              <a:endParaRPr kumimoji="1" lang="zh-CN" altLang="en-US" sz="11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" name="TextBox 25">
              <a:extLst>
                <a:ext uri="{FF2B5EF4-FFF2-40B4-BE49-F238E27FC236}">
                  <a16:creationId xmlns:a16="http://schemas.microsoft.com/office/drawing/2014/main" id="{DD190189-E23F-7FA2-CD1B-2AF5853E9E8E}"/>
                </a:ext>
              </a:extLst>
            </p:cNvPr>
            <p:cNvSpPr txBox="1"/>
            <p:nvPr/>
          </p:nvSpPr>
          <p:spPr>
            <a:xfrm>
              <a:off x="10004833" y="1146492"/>
              <a:ext cx="716864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Alistair </a:t>
              </a:r>
            </a:p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Hobday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altLang="zh-CN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Climate </a:t>
              </a:r>
            </a:p>
            <a:p>
              <a:pPr algn="ctr"/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adaptation</a:t>
              </a:r>
              <a:endParaRPr lang="en-GB" sz="90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Australia</a:t>
              </a:r>
            </a:p>
          </p:txBody>
        </p:sp>
        <p:sp>
          <p:nvSpPr>
            <p:cNvPr id="3" name="TextBox 13">
              <a:extLst>
                <a:ext uri="{FF2B5EF4-FFF2-40B4-BE49-F238E27FC236}">
                  <a16:creationId xmlns:a16="http://schemas.microsoft.com/office/drawing/2014/main" id="{7A15366F-B954-DACA-8777-00806B2EF8C5}"/>
                </a:ext>
              </a:extLst>
            </p:cNvPr>
            <p:cNvSpPr txBox="1"/>
            <p:nvPr/>
          </p:nvSpPr>
          <p:spPr>
            <a:xfrm>
              <a:off x="6710218" y="3434633"/>
              <a:ext cx="768159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 err="1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Narriman</a:t>
              </a: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GB" sz="1050" b="1" dirty="0" err="1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Jiddawi</a:t>
              </a:r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Socio-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economics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Tanzania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69EB96EF-5633-A7B9-1CA7-7671F27CFEAC}"/>
                </a:ext>
              </a:extLst>
            </p:cNvPr>
            <p:cNvSpPr txBox="1"/>
            <p:nvPr/>
          </p:nvSpPr>
          <p:spPr>
            <a:xfrm>
              <a:off x="1169347" y="3414076"/>
              <a:ext cx="930063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Jingling</a:t>
              </a:r>
              <a:b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Ren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Biogeochemist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Oceanographer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China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433BCE-AF39-B67C-A02A-B87613452108}"/>
                </a:ext>
              </a:extLst>
            </p:cNvPr>
            <p:cNvSpPr txBox="1"/>
            <p:nvPr/>
          </p:nvSpPr>
          <p:spPr>
            <a:xfrm>
              <a:off x="2244870" y="3414076"/>
              <a:ext cx="1002197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 err="1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Suvaluck</a:t>
              </a: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GB" sz="1050" b="1" dirty="0" err="1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Satumanatpan</a:t>
              </a:r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Fisheries 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governance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Thailand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B1BBD293-EA95-E6A4-A4D1-7F1F74375B7B}"/>
                </a:ext>
              </a:extLst>
            </p:cNvPr>
            <p:cNvSpPr txBox="1"/>
            <p:nvPr/>
          </p:nvSpPr>
          <p:spPr>
            <a:xfrm>
              <a:off x="3330516" y="3414076"/>
              <a:ext cx="907620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 err="1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Nireka</a:t>
              </a: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GB" sz="1050" b="1" dirty="0" err="1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Weeratunge</a:t>
              </a: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Socio-cultural 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anthropology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Sri Lanka</a:t>
              </a: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B0D39706-E0C0-0F2E-76F9-74E1E66D6295}"/>
                </a:ext>
              </a:extLst>
            </p:cNvPr>
            <p:cNvSpPr txBox="1"/>
            <p:nvPr/>
          </p:nvSpPr>
          <p:spPr>
            <a:xfrm>
              <a:off x="5509141" y="3432266"/>
              <a:ext cx="870751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Lynne </a:t>
              </a:r>
            </a:p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Shannon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Ecological 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modelling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South Africa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DAD9D0E-A276-9D81-D307-1FF4DBF69E06}"/>
                </a:ext>
              </a:extLst>
            </p:cNvPr>
            <p:cNvSpPr txBox="1"/>
            <p:nvPr/>
          </p:nvSpPr>
          <p:spPr>
            <a:xfrm>
              <a:off x="1161621" y="2361651"/>
              <a:ext cx="971736" cy="261610"/>
            </a:xfrm>
            <a:prstGeom prst="rect">
              <a:avLst/>
            </a:prstGeom>
            <a:solidFill>
              <a:srgbClr val="2976A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b="1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new</a:t>
              </a:r>
              <a:endParaRPr kumimoji="1" lang="zh-CN" altLang="en-US" sz="11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41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6EAF0D5-39F7-8E22-A6FC-423671F506B8}"/>
              </a:ext>
            </a:extLst>
          </p:cNvPr>
          <p:cNvGrpSpPr/>
          <p:nvPr/>
        </p:nvGrpSpPr>
        <p:grpSpPr>
          <a:xfrm>
            <a:off x="552597" y="422148"/>
            <a:ext cx="11149424" cy="5875242"/>
            <a:chOff x="552597" y="422148"/>
            <a:chExt cx="11149424" cy="5875242"/>
          </a:xfrm>
        </p:grpSpPr>
        <p:pic>
          <p:nvPicPr>
            <p:cNvPr id="6" name="object 12">
              <a:extLst>
                <a:ext uri="{FF2B5EF4-FFF2-40B4-BE49-F238E27FC236}">
                  <a16:creationId xmlns:a16="http://schemas.microsoft.com/office/drawing/2014/main" id="{A5D53A55-A694-FEDC-8C63-F76820F6345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6255" y="422148"/>
              <a:ext cx="2708147" cy="672084"/>
            </a:xfrm>
            <a:prstGeom prst="rect">
              <a:avLst/>
            </a:prstGeom>
          </p:spPr>
        </p:pic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A64CD786-5AAF-8E6A-ACC7-38356399335C}"/>
                </a:ext>
              </a:extLst>
            </p:cNvPr>
            <p:cNvSpPr txBox="1">
              <a:spLocks/>
            </p:cNvSpPr>
            <p:nvPr/>
          </p:nvSpPr>
          <p:spPr>
            <a:xfrm>
              <a:off x="3269615" y="501333"/>
              <a:ext cx="5652770" cy="51371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>
              <a:lvl1pPr>
                <a:defRPr sz="4000" b="1" i="0">
                  <a:solidFill>
                    <a:srgbClr val="2774AA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L="12700" algn="ctr">
                <a:spcBef>
                  <a:spcPts val="105"/>
                </a:spcBef>
              </a:pPr>
              <a:r>
                <a:rPr lang="en-US" sz="3200" kern="0" spc="-5" dirty="0">
                  <a:latin typeface="Calibri"/>
                  <a:cs typeface="Calibri"/>
                </a:rPr>
                <a:t>Major</a:t>
              </a:r>
              <a:r>
                <a:rPr lang="en-US" sz="3200" kern="0" spc="-30" dirty="0">
                  <a:latin typeface="Calibri"/>
                  <a:cs typeface="Calibri"/>
                </a:rPr>
                <a:t> </a:t>
              </a:r>
              <a:r>
                <a:rPr lang="en-US" sz="3200" kern="0" spc="-25" dirty="0">
                  <a:latin typeface="Calibri"/>
                  <a:cs typeface="Calibri"/>
                </a:rPr>
                <a:t>Events</a:t>
              </a:r>
              <a:r>
                <a:rPr lang="en-US" sz="3200" kern="0" spc="-15" dirty="0">
                  <a:latin typeface="Calibri"/>
                  <a:cs typeface="Calibri"/>
                </a:rPr>
                <a:t> </a:t>
              </a:r>
              <a:r>
                <a:rPr lang="en-US" sz="3200" kern="0" spc="-5" dirty="0">
                  <a:latin typeface="Calibri"/>
                  <a:cs typeface="Calibri"/>
                </a:rPr>
                <a:t>2021-2022</a:t>
              </a:r>
              <a:endParaRPr lang="en-US" sz="3200" kern="0" dirty="0">
                <a:latin typeface="Calibri"/>
                <a:cs typeface="Calibri"/>
              </a:endParaRPr>
            </a:p>
          </p:txBody>
        </p: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08C42270-2A64-D397-CAC5-88C1812F4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97" y="1744754"/>
              <a:ext cx="2587500" cy="36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52AD1FE8-D02A-2705-5100-89D45E5A1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431" y="1744754"/>
              <a:ext cx="2396285" cy="36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26" name="Picture 6">
              <a:extLst>
                <a:ext uri="{FF2B5EF4-FFF2-40B4-BE49-F238E27FC236}">
                  <a16:creationId xmlns:a16="http://schemas.microsoft.com/office/drawing/2014/main" id="{1EAD63DE-8AD2-12AD-97CC-91C36E4F6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050" y="1744754"/>
              <a:ext cx="2545000" cy="36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37C2CC3-0164-0F2E-2622-38C6B478D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22385" y="1744754"/>
              <a:ext cx="2779636" cy="36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9">
              <a:extLst>
                <a:ext uri="{FF2B5EF4-FFF2-40B4-BE49-F238E27FC236}">
                  <a16:creationId xmlns:a16="http://schemas.microsoft.com/office/drawing/2014/main" id="{87D3E322-31E2-BD04-435A-E2CD8DB6F15F}"/>
                </a:ext>
              </a:extLst>
            </p:cNvPr>
            <p:cNvSpPr txBox="1"/>
            <p:nvPr/>
          </p:nvSpPr>
          <p:spPr>
            <a:xfrm>
              <a:off x="781796" y="5712615"/>
              <a:ext cx="21291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005C84"/>
                  </a:solidFill>
                  <a:latin typeface="Calibri" panose="020F0502020204030204"/>
                </a:rPr>
                <a:t>IMBeR Summer School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005C84"/>
                  </a:solidFill>
                  <a:latin typeface="Calibri" panose="020F0502020204030204"/>
                </a:rPr>
                <a:t>Online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8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2021</a:t>
              </a:r>
            </a:p>
          </p:txBody>
        </p:sp>
        <p:sp>
          <p:nvSpPr>
            <p:cNvPr id="12" name="TextBox 99">
              <a:extLst>
                <a:ext uri="{FF2B5EF4-FFF2-40B4-BE49-F238E27FC236}">
                  <a16:creationId xmlns:a16="http://schemas.microsoft.com/office/drawing/2014/main" id="{8FB7A8F6-0286-48F6-D3AC-CECAE057BBED}"/>
                </a:ext>
              </a:extLst>
            </p:cNvPr>
            <p:cNvSpPr txBox="1"/>
            <p:nvPr/>
          </p:nvSpPr>
          <p:spPr>
            <a:xfrm>
              <a:off x="3783313" y="5712615"/>
              <a:ext cx="16705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005C84"/>
                  </a:solidFill>
                  <a:latin typeface="Calibri" panose="020F0502020204030204"/>
                </a:rPr>
                <a:t>IMBeR Workshop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005C84"/>
                  </a:solidFill>
                  <a:latin typeface="Calibri" panose="020F0502020204030204"/>
                </a:rPr>
                <a:t>Online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8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2021</a:t>
              </a:r>
            </a:p>
          </p:txBody>
        </p:sp>
        <p:sp>
          <p:nvSpPr>
            <p:cNvPr id="13" name="TextBox 99">
              <a:extLst>
                <a:ext uri="{FF2B5EF4-FFF2-40B4-BE49-F238E27FC236}">
                  <a16:creationId xmlns:a16="http://schemas.microsoft.com/office/drawing/2014/main" id="{87D3E322-31E2-BD04-435A-E2CD8DB6F15F}"/>
                </a:ext>
              </a:extLst>
            </p:cNvPr>
            <p:cNvSpPr txBox="1"/>
            <p:nvPr/>
          </p:nvSpPr>
          <p:spPr>
            <a:xfrm>
              <a:off x="6355854" y="5712615"/>
              <a:ext cx="22797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005C84"/>
                  </a:solidFill>
                  <a:latin typeface="Calibri" panose="020F0502020204030204"/>
                </a:rPr>
                <a:t>West Pacific Symposium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8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Shanghai &amp; Online, 2021</a:t>
              </a:r>
            </a:p>
          </p:txBody>
        </p:sp>
        <p:sp>
          <p:nvSpPr>
            <p:cNvPr id="14" name="TextBox 99">
              <a:extLst>
                <a:ext uri="{FF2B5EF4-FFF2-40B4-BE49-F238E27FC236}">
                  <a16:creationId xmlns:a16="http://schemas.microsoft.com/office/drawing/2014/main" id="{87D3E322-31E2-BD04-435A-E2CD8DB6F15F}"/>
                </a:ext>
              </a:extLst>
            </p:cNvPr>
            <p:cNvSpPr txBox="1"/>
            <p:nvPr/>
          </p:nvSpPr>
          <p:spPr>
            <a:xfrm>
              <a:off x="9266665" y="5712615"/>
              <a:ext cx="20910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005C84"/>
                  </a:solidFill>
                  <a:latin typeface="Calibri" panose="020F0502020204030204"/>
                </a:rPr>
                <a:t>ESSAS Meeting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8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Seattle &amp; Online,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678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570" y="2533014"/>
            <a:ext cx="3623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</a:tabLst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	- arising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IMBeR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570" y="5478271"/>
            <a:ext cx="41922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1490" algn="l"/>
              </a:tabLst>
              <a:defRPr/>
            </a:pPr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-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Policy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relevant</a:t>
            </a:r>
            <a:r>
              <a:rPr kumimoji="0" sz="2800" b="1" i="0" u="none" strike="noStrike" kern="1200" cap="none" spc="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report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1032" y="1467688"/>
            <a:ext cx="2313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2021</a:t>
            </a:r>
            <a:r>
              <a:rPr kumimoji="0" sz="3600" b="1" i="0" u="none" strike="noStrike" kern="1200" cap="none" spc="-5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3600" b="1" i="0" u="none" strike="noStrike" kern="1200" cap="none" spc="-5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-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2022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570" y="2997530"/>
            <a:ext cx="4192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</a:tabLst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84	-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benefitted</a:t>
            </a:r>
            <a:r>
              <a:rPr kumimoji="0" sz="2800" b="1" i="0" u="none" strike="noStrike" kern="1200" cap="none" spc="2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IMBeR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891AB522-C045-7192-5870-B1B39728FCD4}"/>
              </a:ext>
            </a:extLst>
          </p:cNvPr>
          <p:cNvGrpSpPr/>
          <p:nvPr/>
        </p:nvGrpSpPr>
        <p:grpSpPr>
          <a:xfrm>
            <a:off x="1909317" y="3451605"/>
            <a:ext cx="1524635" cy="1995805"/>
            <a:chOff x="1909317" y="3451605"/>
            <a:chExt cx="1524635" cy="19958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4143" y="3456431"/>
              <a:ext cx="1514856" cy="19811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09317" y="3451605"/>
              <a:ext cx="1524635" cy="1995805"/>
            </a:xfrm>
            <a:custGeom>
              <a:avLst/>
              <a:gdLst/>
              <a:ahLst/>
              <a:cxnLst/>
              <a:rect l="l" t="t" r="r" b="b"/>
              <a:pathLst>
                <a:path w="1524635" h="1995804">
                  <a:moveTo>
                    <a:pt x="0" y="1995297"/>
                  </a:moveTo>
                  <a:lnTo>
                    <a:pt x="1524381" y="1995297"/>
                  </a:lnTo>
                  <a:lnTo>
                    <a:pt x="1524381" y="0"/>
                  </a:lnTo>
                  <a:lnTo>
                    <a:pt x="0" y="0"/>
                  </a:lnTo>
                  <a:lnTo>
                    <a:pt x="0" y="1995297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E8217C83-16AD-9BC6-B300-A1BA2DBB2254}"/>
              </a:ext>
            </a:extLst>
          </p:cNvPr>
          <p:cNvGrpSpPr/>
          <p:nvPr/>
        </p:nvGrpSpPr>
        <p:grpSpPr>
          <a:xfrm>
            <a:off x="287845" y="3451605"/>
            <a:ext cx="1460500" cy="1995805"/>
            <a:chOff x="287845" y="3451605"/>
            <a:chExt cx="1460500" cy="199580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338" y="3456431"/>
              <a:ext cx="1437117" cy="19857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7845" y="3451605"/>
              <a:ext cx="1460500" cy="1995805"/>
            </a:xfrm>
            <a:custGeom>
              <a:avLst/>
              <a:gdLst/>
              <a:ahLst/>
              <a:cxnLst/>
              <a:rect l="l" t="t" r="r" b="b"/>
              <a:pathLst>
                <a:path w="1460500" h="1995804">
                  <a:moveTo>
                    <a:pt x="0" y="1995297"/>
                  </a:moveTo>
                  <a:lnTo>
                    <a:pt x="1460373" y="1995297"/>
                  </a:lnTo>
                  <a:lnTo>
                    <a:pt x="1460373" y="0"/>
                  </a:lnTo>
                  <a:lnTo>
                    <a:pt x="0" y="0"/>
                  </a:lnTo>
                  <a:lnTo>
                    <a:pt x="0" y="1995297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5491" y="3456432"/>
            <a:ext cx="1371600" cy="198577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753092" y="3164839"/>
            <a:ext cx="1566545" cy="17081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61315" marR="0" lvl="0" indent="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IMBeR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24154" marR="5080" lvl="0" indent="-21209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the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SDGs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9095" y="1467688"/>
            <a:ext cx="28149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2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Rate</a:t>
            </a:r>
            <a:r>
              <a:rPr kumimoji="0" sz="3600" b="1" i="0" u="none" strike="noStrike" kern="1200" cap="none" spc="-3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-2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</a:t>
            </a:r>
            <a:r>
              <a:rPr kumimoji="0" sz="3600" b="1" i="0" u="none" strike="noStrike" kern="1200" cap="none" spc="-3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16108" y="1467688"/>
            <a:ext cx="1005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SDGs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2E559E4-D85F-3A23-A815-CE3950244CBD}"/>
              </a:ext>
            </a:extLst>
          </p:cNvPr>
          <p:cNvGrpSpPr/>
          <p:nvPr/>
        </p:nvGrpSpPr>
        <p:grpSpPr>
          <a:xfrm>
            <a:off x="5832347" y="3081527"/>
            <a:ext cx="3408807" cy="2642108"/>
            <a:chOff x="5832347" y="3081527"/>
            <a:chExt cx="3408807" cy="2642108"/>
          </a:xfrm>
        </p:grpSpPr>
        <p:sp>
          <p:nvSpPr>
            <p:cNvPr id="17" name="object 17"/>
            <p:cNvSpPr/>
            <p:nvPr/>
          </p:nvSpPr>
          <p:spPr>
            <a:xfrm>
              <a:off x="5868924" y="3750563"/>
              <a:ext cx="1645920" cy="1498600"/>
            </a:xfrm>
            <a:custGeom>
              <a:avLst/>
              <a:gdLst/>
              <a:ahLst/>
              <a:cxnLst/>
              <a:rect l="l" t="t" r="r" b="b"/>
              <a:pathLst>
                <a:path w="1645920" h="1498600">
                  <a:moveTo>
                    <a:pt x="257556" y="771144"/>
                  </a:moveTo>
                  <a:lnTo>
                    <a:pt x="0" y="771144"/>
                  </a:lnTo>
                  <a:lnTo>
                    <a:pt x="0" y="1498092"/>
                  </a:lnTo>
                  <a:lnTo>
                    <a:pt x="257556" y="1498092"/>
                  </a:lnTo>
                  <a:lnTo>
                    <a:pt x="257556" y="771144"/>
                  </a:lnTo>
                  <a:close/>
                </a:path>
                <a:path w="1645920" h="1498600">
                  <a:moveTo>
                    <a:pt x="720852" y="411480"/>
                  </a:moveTo>
                  <a:lnTo>
                    <a:pt x="461772" y="411480"/>
                  </a:lnTo>
                  <a:lnTo>
                    <a:pt x="461772" y="1498092"/>
                  </a:lnTo>
                  <a:lnTo>
                    <a:pt x="720852" y="1498092"/>
                  </a:lnTo>
                  <a:lnTo>
                    <a:pt x="720852" y="411480"/>
                  </a:lnTo>
                  <a:close/>
                </a:path>
                <a:path w="1645920" h="1498600">
                  <a:moveTo>
                    <a:pt x="1182624" y="128016"/>
                  </a:moveTo>
                  <a:lnTo>
                    <a:pt x="925068" y="128016"/>
                  </a:lnTo>
                  <a:lnTo>
                    <a:pt x="925068" y="1498092"/>
                  </a:lnTo>
                  <a:lnTo>
                    <a:pt x="1182624" y="1498092"/>
                  </a:lnTo>
                  <a:lnTo>
                    <a:pt x="1182624" y="128016"/>
                  </a:lnTo>
                  <a:close/>
                </a:path>
                <a:path w="1645920" h="1498600">
                  <a:moveTo>
                    <a:pt x="1645920" y="0"/>
                  </a:moveTo>
                  <a:lnTo>
                    <a:pt x="1386840" y="0"/>
                  </a:lnTo>
                  <a:lnTo>
                    <a:pt x="1386840" y="1498092"/>
                  </a:lnTo>
                  <a:lnTo>
                    <a:pt x="1645920" y="1498092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654795" y="4884420"/>
              <a:ext cx="248920" cy="360045"/>
            </a:xfrm>
            <a:custGeom>
              <a:avLst/>
              <a:gdLst/>
              <a:ahLst/>
              <a:cxnLst/>
              <a:rect l="l" t="t" r="r" b="b"/>
              <a:pathLst>
                <a:path w="248920" h="360045">
                  <a:moveTo>
                    <a:pt x="248411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248411" y="359663"/>
                  </a:lnTo>
                  <a:lnTo>
                    <a:pt x="24841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719059" y="3081527"/>
              <a:ext cx="257810" cy="2167255"/>
            </a:xfrm>
            <a:custGeom>
              <a:avLst/>
              <a:gdLst/>
              <a:ahLst/>
              <a:cxnLst/>
              <a:rect l="l" t="t" r="r" b="b"/>
              <a:pathLst>
                <a:path w="257809" h="2167254">
                  <a:moveTo>
                    <a:pt x="257555" y="0"/>
                  </a:moveTo>
                  <a:lnTo>
                    <a:pt x="0" y="0"/>
                  </a:lnTo>
                  <a:lnTo>
                    <a:pt x="0" y="2167128"/>
                  </a:lnTo>
                  <a:lnTo>
                    <a:pt x="257555" y="2167128"/>
                  </a:lnTo>
                  <a:lnTo>
                    <a:pt x="25755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832347" y="5248655"/>
              <a:ext cx="3197860" cy="57785"/>
            </a:xfrm>
            <a:custGeom>
              <a:avLst/>
              <a:gdLst/>
              <a:ahLst/>
              <a:cxnLst/>
              <a:rect l="l" t="t" r="r" b="b"/>
              <a:pathLst>
                <a:path w="3197859" h="57785">
                  <a:moveTo>
                    <a:pt x="0" y="0"/>
                  </a:moveTo>
                  <a:lnTo>
                    <a:pt x="3197479" y="0"/>
                  </a:lnTo>
                </a:path>
                <a:path w="3197859" h="57785">
                  <a:moveTo>
                    <a:pt x="627888" y="57785"/>
                  </a:moveTo>
                  <a:lnTo>
                    <a:pt x="627888" y="0"/>
                  </a:lnTo>
                </a:path>
                <a:path w="3197859" h="57785">
                  <a:moveTo>
                    <a:pt x="2481072" y="57785"/>
                  </a:moveTo>
                  <a:lnTo>
                    <a:pt x="2481072" y="0"/>
                  </a:lnTo>
                </a:path>
                <a:path w="3197859" h="57785">
                  <a:moveTo>
                    <a:pt x="1554479" y="57785"/>
                  </a:moveTo>
                  <a:lnTo>
                    <a:pt x="1554479" y="0"/>
                  </a:lnTo>
                </a:path>
                <a:path w="3197859" h="57785">
                  <a:moveTo>
                    <a:pt x="2017776" y="57785"/>
                  </a:moveTo>
                  <a:lnTo>
                    <a:pt x="2017776" y="0"/>
                  </a:lnTo>
                </a:path>
                <a:path w="3197859" h="57785">
                  <a:moveTo>
                    <a:pt x="1091183" y="57785"/>
                  </a:moveTo>
                  <a:lnTo>
                    <a:pt x="1091183" y="0"/>
                  </a:lnTo>
                </a:path>
                <a:path w="3197859" h="57785">
                  <a:moveTo>
                    <a:pt x="164591" y="57785"/>
                  </a:moveTo>
                  <a:lnTo>
                    <a:pt x="16459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942069" y="4978145"/>
              <a:ext cx="299085" cy="745490"/>
            </a:xfrm>
            <a:custGeom>
              <a:avLst/>
              <a:gdLst/>
              <a:ahLst/>
              <a:cxnLst/>
              <a:rect l="l" t="t" r="r" b="b"/>
              <a:pathLst>
                <a:path w="299084" h="745489">
                  <a:moveTo>
                    <a:pt x="280034" y="38099"/>
                  </a:moveTo>
                  <a:lnTo>
                    <a:pt x="280034" y="745235"/>
                  </a:lnTo>
                  <a:lnTo>
                    <a:pt x="299084" y="745235"/>
                  </a:lnTo>
                  <a:lnTo>
                    <a:pt x="299084" y="47624"/>
                  </a:lnTo>
                  <a:lnTo>
                    <a:pt x="289559" y="47624"/>
                  </a:lnTo>
                  <a:lnTo>
                    <a:pt x="280034" y="38099"/>
                  </a:lnTo>
                  <a:close/>
                </a:path>
                <a:path w="299084" h="745489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7624"/>
                  </a:lnTo>
                  <a:lnTo>
                    <a:pt x="63500" y="47624"/>
                  </a:lnTo>
                  <a:lnTo>
                    <a:pt x="63500" y="28574"/>
                  </a:lnTo>
                  <a:lnTo>
                    <a:pt x="76200" y="28574"/>
                  </a:lnTo>
                  <a:lnTo>
                    <a:pt x="76200" y="0"/>
                  </a:lnTo>
                  <a:close/>
                </a:path>
                <a:path w="299084" h="745489">
                  <a:moveTo>
                    <a:pt x="76200" y="28574"/>
                  </a:moveTo>
                  <a:lnTo>
                    <a:pt x="63500" y="28574"/>
                  </a:lnTo>
                  <a:lnTo>
                    <a:pt x="63500" y="47624"/>
                  </a:lnTo>
                  <a:lnTo>
                    <a:pt x="76200" y="47624"/>
                  </a:lnTo>
                  <a:lnTo>
                    <a:pt x="76200" y="28574"/>
                  </a:lnTo>
                  <a:close/>
                </a:path>
                <a:path w="299084" h="745489">
                  <a:moveTo>
                    <a:pt x="299084" y="28574"/>
                  </a:moveTo>
                  <a:lnTo>
                    <a:pt x="76200" y="28574"/>
                  </a:lnTo>
                  <a:lnTo>
                    <a:pt x="76200" y="47624"/>
                  </a:lnTo>
                  <a:lnTo>
                    <a:pt x="280034" y="47624"/>
                  </a:lnTo>
                  <a:lnTo>
                    <a:pt x="280034" y="38099"/>
                  </a:lnTo>
                  <a:lnTo>
                    <a:pt x="299084" y="38099"/>
                  </a:lnTo>
                  <a:lnTo>
                    <a:pt x="299084" y="28574"/>
                  </a:lnTo>
                  <a:close/>
                </a:path>
                <a:path w="299084" h="745489">
                  <a:moveTo>
                    <a:pt x="299084" y="38099"/>
                  </a:moveTo>
                  <a:lnTo>
                    <a:pt x="280034" y="38099"/>
                  </a:lnTo>
                  <a:lnTo>
                    <a:pt x="289559" y="47624"/>
                  </a:lnTo>
                  <a:lnTo>
                    <a:pt x="299084" y="47624"/>
                  </a:lnTo>
                  <a:lnTo>
                    <a:pt x="299084" y="38099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784335" y="5248655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5778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186927" y="3962400"/>
              <a:ext cx="257810" cy="1278890"/>
            </a:xfrm>
            <a:custGeom>
              <a:avLst/>
              <a:gdLst/>
              <a:ahLst/>
              <a:cxnLst/>
              <a:rect l="l" t="t" r="r" b="b"/>
              <a:pathLst>
                <a:path w="257809" h="1278889">
                  <a:moveTo>
                    <a:pt x="257555" y="0"/>
                  </a:moveTo>
                  <a:lnTo>
                    <a:pt x="0" y="0"/>
                  </a:lnTo>
                  <a:lnTo>
                    <a:pt x="0" y="1278636"/>
                  </a:lnTo>
                  <a:lnTo>
                    <a:pt x="257555" y="1278636"/>
                  </a:lnTo>
                  <a:lnTo>
                    <a:pt x="25755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BE31291E-2655-DA73-69B5-FF7F1AD37127}"/>
              </a:ext>
            </a:extLst>
          </p:cNvPr>
          <p:cNvGrpSpPr/>
          <p:nvPr/>
        </p:nvGrpSpPr>
        <p:grpSpPr>
          <a:xfrm>
            <a:off x="5715000" y="3023616"/>
            <a:ext cx="51815" cy="2231516"/>
            <a:chOff x="5715000" y="3023616"/>
            <a:chExt cx="51815" cy="2231516"/>
          </a:xfrm>
        </p:grpSpPr>
        <p:sp>
          <p:nvSpPr>
            <p:cNvPr id="25" name="object 25"/>
            <p:cNvSpPr/>
            <p:nvPr/>
          </p:nvSpPr>
          <p:spPr>
            <a:xfrm>
              <a:off x="5766815" y="3023616"/>
              <a:ext cx="0" cy="2225675"/>
            </a:xfrm>
            <a:custGeom>
              <a:avLst/>
              <a:gdLst/>
              <a:ahLst/>
              <a:cxnLst/>
              <a:rect l="l" t="t" r="r" b="b"/>
              <a:pathLst>
                <a:path h="2225675">
                  <a:moveTo>
                    <a:pt x="0" y="0"/>
                  </a:moveTo>
                  <a:lnTo>
                    <a:pt x="0" y="222516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715000" y="3379977"/>
              <a:ext cx="51435" cy="1875155"/>
            </a:xfrm>
            <a:custGeom>
              <a:avLst/>
              <a:gdLst/>
              <a:ahLst/>
              <a:cxnLst/>
              <a:rect l="l" t="t" r="r" b="b"/>
              <a:pathLst>
                <a:path w="51435" h="1875154">
                  <a:moveTo>
                    <a:pt x="51181" y="1862328"/>
                  </a:moveTo>
                  <a:lnTo>
                    <a:pt x="0" y="1862328"/>
                  </a:lnTo>
                  <a:lnTo>
                    <a:pt x="0" y="1875028"/>
                  </a:lnTo>
                  <a:lnTo>
                    <a:pt x="51181" y="1875028"/>
                  </a:lnTo>
                  <a:lnTo>
                    <a:pt x="51181" y="1862328"/>
                  </a:lnTo>
                  <a:close/>
                </a:path>
                <a:path w="51435" h="1875154">
                  <a:moveTo>
                    <a:pt x="51181" y="1395984"/>
                  </a:moveTo>
                  <a:lnTo>
                    <a:pt x="0" y="1395984"/>
                  </a:lnTo>
                  <a:lnTo>
                    <a:pt x="0" y="1408684"/>
                  </a:lnTo>
                  <a:lnTo>
                    <a:pt x="51181" y="1408684"/>
                  </a:lnTo>
                  <a:lnTo>
                    <a:pt x="51181" y="1395984"/>
                  </a:lnTo>
                  <a:close/>
                </a:path>
                <a:path w="51435" h="1875154">
                  <a:moveTo>
                    <a:pt x="51181" y="931164"/>
                  </a:moveTo>
                  <a:lnTo>
                    <a:pt x="0" y="931164"/>
                  </a:lnTo>
                  <a:lnTo>
                    <a:pt x="0" y="943864"/>
                  </a:lnTo>
                  <a:lnTo>
                    <a:pt x="51181" y="943864"/>
                  </a:lnTo>
                  <a:lnTo>
                    <a:pt x="51181" y="931164"/>
                  </a:lnTo>
                  <a:close/>
                </a:path>
                <a:path w="51435" h="1875154">
                  <a:moveTo>
                    <a:pt x="51181" y="464820"/>
                  </a:moveTo>
                  <a:lnTo>
                    <a:pt x="0" y="464820"/>
                  </a:lnTo>
                  <a:lnTo>
                    <a:pt x="0" y="477520"/>
                  </a:lnTo>
                  <a:lnTo>
                    <a:pt x="51181" y="477520"/>
                  </a:lnTo>
                  <a:lnTo>
                    <a:pt x="51181" y="464820"/>
                  </a:lnTo>
                  <a:close/>
                </a:path>
                <a:path w="51435" h="1875154">
                  <a:moveTo>
                    <a:pt x="51181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51181" y="12700"/>
                  </a:lnTo>
                  <a:lnTo>
                    <a:pt x="511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540121" y="5166436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06390" y="4701032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90565" y="4234942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90565" y="3768674"/>
            <a:ext cx="3733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90565" y="3303270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70952" y="3235182"/>
            <a:ext cx="254000" cy="19716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Publications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per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year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71769" y="5263997"/>
            <a:ext cx="3768725" cy="7543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5525" algn="l"/>
                <a:tab pos="1488440" algn="l"/>
                <a:tab pos="1951355" algn="l"/>
                <a:tab pos="2411730" algn="l"/>
                <a:tab pos="286321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2016</a:t>
            </a:r>
            <a:r>
              <a:rPr kumimoji="0" sz="1800" b="0" i="0" u="none" strike="noStrike" kern="1200" cap="none" spc="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‘17	‘18	‘19	‘20	‘21	</a:t>
            </a:r>
            <a:r>
              <a:rPr kumimoji="0" sz="2700" b="0" i="0" u="none" strike="noStrike" kern="1200" cap="none" spc="-7" normalizeH="0" baseline="1543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‘22</a:t>
            </a:r>
            <a:endParaRPr kumimoji="0" sz="2700" b="0" i="0" u="none" strike="noStrike" kern="1200" cap="none" spc="0" normalizeH="0" baseline="1543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8080" marR="0" lvl="0" indent="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July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only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40B2A38-BD35-1327-9536-6E46E9980F0E}"/>
              </a:ext>
            </a:extLst>
          </p:cNvPr>
          <p:cNvGrpSpPr/>
          <p:nvPr/>
        </p:nvGrpSpPr>
        <p:grpSpPr>
          <a:xfrm>
            <a:off x="8872728" y="2503932"/>
            <a:ext cx="3319272" cy="3201924"/>
            <a:chOff x="8872728" y="2503932"/>
            <a:chExt cx="3319272" cy="3201924"/>
          </a:xfrm>
        </p:grpSpPr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2728" y="2503932"/>
              <a:ext cx="3319272" cy="32019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44556" y="2631948"/>
              <a:ext cx="71626" cy="6705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37520" y="2631948"/>
              <a:ext cx="161544" cy="20116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40212" y="2688336"/>
              <a:ext cx="167640" cy="17221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58144" y="2763012"/>
              <a:ext cx="140207" cy="16002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53216" y="2901696"/>
              <a:ext cx="173735" cy="18745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87328" y="3198876"/>
              <a:ext cx="291083" cy="28651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01856" y="3500629"/>
              <a:ext cx="76198" cy="7315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826240" y="3590545"/>
              <a:ext cx="102106" cy="11277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731752" y="3934968"/>
              <a:ext cx="259079" cy="23317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509248" y="4376927"/>
              <a:ext cx="359664" cy="33832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07424" y="3921252"/>
              <a:ext cx="431292" cy="42367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52888" y="2679192"/>
              <a:ext cx="132588" cy="15392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97668" y="2653284"/>
              <a:ext cx="115822" cy="12039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39400" y="2631948"/>
              <a:ext cx="80772" cy="8534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791188" y="3738372"/>
              <a:ext cx="158496" cy="150875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4142105" y="464284"/>
            <a:ext cx="304292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Publications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DE5501C-9F6E-B696-5420-46F20C6CB41E}"/>
              </a:ext>
            </a:extLst>
          </p:cNvPr>
          <p:cNvSpPr txBox="1"/>
          <p:nvPr/>
        </p:nvSpPr>
        <p:spPr>
          <a:xfrm>
            <a:off x="9801033" y="5695211"/>
            <a:ext cx="224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pc="-5" dirty="0">
                <a:solidFill>
                  <a:srgbClr val="7E7E7E"/>
                </a:solidFill>
                <a:latin typeface="Calibri"/>
                <a:cs typeface="Calibri"/>
              </a:rPr>
              <a:t>&gt;70% contributes to SDG 14 </a:t>
            </a:r>
            <a:endParaRPr lang="zh-CN" altLang="en-US" spc="-5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pic>
        <p:nvPicPr>
          <p:cNvPr id="54" name="object 12">
            <a:extLst>
              <a:ext uri="{FF2B5EF4-FFF2-40B4-BE49-F238E27FC236}">
                <a16:creationId xmlns:a16="http://schemas.microsoft.com/office/drawing/2014/main" id="{06703DBD-858B-2AE8-585E-772BCB866822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26255" y="422148"/>
            <a:ext cx="2708147" cy="6720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8992725" y="1883464"/>
            <a:ext cx="2246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34A8D4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976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Groups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59660" y="1900972"/>
            <a:ext cx="2970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976A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GB" dirty="0"/>
              <a:t>Regional Programmes</a:t>
            </a:r>
          </a:p>
        </p:txBody>
      </p:sp>
      <p:pic>
        <p:nvPicPr>
          <p:cNvPr id="46" name="Picture 1" descr="http://imber.ceotr.ca/wp-content/uploads/2020/07/Cliotop-oblong-300x12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62"/>
          <a:stretch/>
        </p:blipFill>
        <p:spPr bwMode="auto">
          <a:xfrm>
            <a:off x="4413448" y="2313074"/>
            <a:ext cx="1895446" cy="9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http://imber.ceotr.ca/wp-content/uploads/2020/07/essas-oblong-300x12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25"/>
          <a:stretch/>
        </p:blipFill>
        <p:spPr bwMode="auto">
          <a:xfrm>
            <a:off x="4796764" y="3193917"/>
            <a:ext cx="1703442" cy="9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imber.ceotr.ca/wp-content/uploads/2020/07/iced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247" y="4179193"/>
            <a:ext cx="1053796" cy="105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http://imber.ceotr.ca/wp-content/uploads/2020/07/SIBER-oblong-300x128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93"/>
          <a:stretch/>
        </p:blipFill>
        <p:spPr bwMode="auto">
          <a:xfrm>
            <a:off x="4872280" y="5254153"/>
            <a:ext cx="1627925" cy="9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http://imber.ceotr.ca/wp-content/uploads/2020/07/cmwg-oblong-300x13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3831" y="2306058"/>
            <a:ext cx="2242119" cy="9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http://imber.ceotr.ca/wp-content/uploads/2020/07/HDWG-oblong-300x12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31" y="3313669"/>
            <a:ext cx="2242119" cy="9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http://imber.ceotr.ca/wp-content/uploads/2020/07/Carbon-WG-oblong-300x12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3831" y="4283911"/>
            <a:ext cx="2242119" cy="9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9" descr="http://imber.ceotr.ca/wp-content/uploads/2020/07/SIOA-oblong-300x12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3831" y="5254154"/>
            <a:ext cx="2242119" cy="9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5982150" y="5360602"/>
            <a:ext cx="23664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4A8D4"/>
                </a:solidFill>
                <a:effectLst/>
                <a:cs typeface="Arial" panose="020B0604020202020204" pitchFamily="34" charset="0"/>
              </a:rPr>
              <a:t>Sustained Indian Ocean Biogeochemistry and Ecosystem Research</a:t>
            </a:r>
            <a:endParaRPr lang="en-US" altLang="en-US" b="1" dirty="0">
              <a:solidFill>
                <a:srgbClr val="34A8D4"/>
              </a:solidFill>
            </a:endParaRPr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9508329" y="5455473"/>
            <a:ext cx="29238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4A8D4"/>
                </a:solidFill>
                <a:cs typeface="Arial" panose="020B0604020202020204" pitchFamily="34" charset="0"/>
              </a:rPr>
              <a:t>SOLAS-IMBeR Ocean Acidification</a:t>
            </a:r>
            <a:endParaRPr lang="en-US" altLang="en-US" baseline="30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9508329" y="2507504"/>
            <a:ext cx="29238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4A8D4"/>
                </a:solidFill>
                <a:cs typeface="Arial" panose="020B0604020202020204" pitchFamily="34" charset="0"/>
              </a:rPr>
              <a:t>Continental Margins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4A8D4"/>
                </a:solidFill>
                <a:cs typeface="Arial" panose="020B0604020202020204" pitchFamily="34" charset="0"/>
              </a:rPr>
              <a:t>Working Group</a:t>
            </a:r>
            <a:endParaRPr lang="en-US" altLang="en-US" baseline="30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9508329" y="4502265"/>
            <a:ext cx="234429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4A8D4"/>
                </a:solidFill>
                <a:cs typeface="Arial" panose="020B0604020202020204" pitchFamily="34" charset="0"/>
              </a:rPr>
              <a:t>Integrated Ocean Carbon Research</a:t>
            </a:r>
            <a:endParaRPr lang="en-US" altLang="en-US" b="1" baseline="30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10368299" y="3441861"/>
            <a:ext cx="110579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4A8D4"/>
                </a:solidFill>
                <a:cs typeface="Arial" panose="020B0604020202020204" pitchFamily="34" charset="0"/>
              </a:rPr>
              <a:t>Working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4A8D4"/>
                </a:solidFill>
                <a:cs typeface="Arial" panose="020B0604020202020204" pitchFamily="34" charset="0"/>
              </a:rPr>
              <a:t>Group</a:t>
            </a:r>
            <a:endParaRPr lang="en-US" altLang="en-US" dirty="0">
              <a:solidFill>
                <a:srgbClr val="34A8D4"/>
              </a:solidFill>
              <a:cs typeface="Arial" panose="020B0604020202020204" pitchFamily="34" charset="0"/>
            </a:endParaRPr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5982150" y="2507505"/>
            <a:ext cx="23664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4A8D4"/>
                </a:solidFill>
                <a:effectLst/>
                <a:cs typeface="Arial" panose="020B0604020202020204" pitchFamily="34" charset="0"/>
              </a:rPr>
              <a:t>Climate Impacts on Oceanic Top Predators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34A8D4"/>
              </a:solidFill>
              <a:effectLst/>
            </a:endParaRP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5982150" y="3319257"/>
            <a:ext cx="23664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4A8D4"/>
                </a:solidFill>
                <a:effectLst/>
                <a:cs typeface="Arial" panose="020B0604020202020204" pitchFamily="34" charset="0"/>
              </a:rPr>
              <a:t>Ecosystem Studies of Sub-arctic and Arctic Seas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34A8D4"/>
              </a:solidFill>
              <a:effectLst/>
            </a:endParaRPr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5982150" y="4454790"/>
            <a:ext cx="23664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4A8D4"/>
                </a:solidFill>
                <a:effectLst/>
                <a:cs typeface="Arial" panose="020B0604020202020204" pitchFamily="34" charset="0"/>
              </a:rPr>
              <a:t>Integrating Climate and Ecosystem Dynamics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34A8D4"/>
              </a:solidFill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DEB296-3D02-46C8-BFC1-04DF27CF680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791" y="6050582"/>
            <a:ext cx="1745271" cy="712069"/>
          </a:xfrm>
          <a:prstGeom prst="rect">
            <a:avLst/>
          </a:prstGeom>
        </p:spPr>
      </p:pic>
      <p:sp>
        <p:nvSpPr>
          <p:cNvPr id="6" name="object 52">
            <a:extLst>
              <a:ext uri="{FF2B5EF4-FFF2-40B4-BE49-F238E27FC236}">
                <a16:creationId xmlns:a16="http://schemas.microsoft.com/office/drawing/2014/main" id="{5CF92F2D-9053-331C-7EF4-1C0DE5F87F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42104" y="372844"/>
            <a:ext cx="516648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spc="-5" dirty="0"/>
              <a:t>Implementation Strategy</a:t>
            </a:r>
            <a:endParaRPr sz="3200" spc="-5" dirty="0"/>
          </a:p>
        </p:txBody>
      </p:sp>
      <p:pic>
        <p:nvPicPr>
          <p:cNvPr id="11" name="object 12">
            <a:extLst>
              <a:ext uri="{FF2B5EF4-FFF2-40B4-BE49-F238E27FC236}">
                <a16:creationId xmlns:a16="http://schemas.microsoft.com/office/drawing/2014/main" id="{B3999A30-9757-1C6D-621C-60BDB98D6B03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26255" y="330708"/>
            <a:ext cx="2708147" cy="672084"/>
          </a:xfrm>
          <a:prstGeom prst="rect">
            <a:avLst/>
          </a:prstGeom>
        </p:spPr>
      </p:pic>
      <p:sp>
        <p:nvSpPr>
          <p:cNvPr id="13" name="TextBox 25">
            <a:extLst>
              <a:ext uri="{FF2B5EF4-FFF2-40B4-BE49-F238E27FC236}">
                <a16:creationId xmlns:a16="http://schemas.microsoft.com/office/drawing/2014/main" id="{34F2E2C7-B7E7-473A-02C9-D42D6934DF5E}"/>
              </a:ext>
            </a:extLst>
          </p:cNvPr>
          <p:cNvSpPr txBox="1"/>
          <p:nvPr/>
        </p:nvSpPr>
        <p:spPr>
          <a:xfrm>
            <a:off x="2792582" y="5989837"/>
            <a:ext cx="2475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976A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GB" dirty="0"/>
              <a:t>Endorsed Projects</a:t>
            </a:r>
          </a:p>
          <a:p>
            <a:r>
              <a:rPr lang="en-GB" dirty="0"/>
              <a:t>Synthesis Groups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0818AC9-65D0-B51F-F9E1-F9F4EEA3172A}"/>
              </a:ext>
            </a:extLst>
          </p:cNvPr>
          <p:cNvSpPr txBox="1"/>
          <p:nvPr/>
        </p:nvSpPr>
        <p:spPr>
          <a:xfrm>
            <a:off x="9641194" y="3006249"/>
            <a:ext cx="16344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Future Earth Coasts </a:t>
            </a:r>
            <a:endParaRPr lang="zh-CN" altLang="en-US" sz="11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09578B3-067C-7A0C-0F64-EF9EAAAC8A09}"/>
              </a:ext>
            </a:extLst>
          </p:cNvPr>
          <p:cNvSpPr txBox="1"/>
          <p:nvPr/>
        </p:nvSpPr>
        <p:spPr>
          <a:xfrm>
            <a:off x="9639570" y="5025448"/>
            <a:ext cx="25524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IOC-IOCCP, WCRP/CLIVAR, SOLAS, GCP </a:t>
            </a:r>
            <a:endParaRPr lang="zh-CN" altLang="en-US" sz="11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57D0EB1-7C04-4329-C6D6-48E6C5DD0F8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70" y="1438251"/>
            <a:ext cx="2884887" cy="4086242"/>
          </a:xfrm>
          <a:prstGeom prst="rect">
            <a:avLst/>
          </a:prstGeom>
        </p:spPr>
      </p:pic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B862BA21-D4FF-EF88-C000-BF2A4FFE256C}"/>
              </a:ext>
            </a:extLst>
          </p:cNvPr>
          <p:cNvSpPr/>
          <p:nvPr/>
        </p:nvSpPr>
        <p:spPr>
          <a:xfrm rot="16200000">
            <a:off x="2261844" y="5763183"/>
            <a:ext cx="417050" cy="644427"/>
          </a:xfrm>
          <a:custGeom>
            <a:avLst/>
            <a:gdLst>
              <a:gd name="connsiteX0" fmla="*/ 2628 w 1923393"/>
              <a:gd name="connsiteY0" fmla="*/ 149773 h 675290"/>
              <a:gd name="connsiteX1" fmla="*/ 1342697 w 1923393"/>
              <a:gd name="connsiteY1" fmla="*/ 152400 h 675290"/>
              <a:gd name="connsiteX2" fmla="*/ 1347952 w 1923393"/>
              <a:gd name="connsiteY2" fmla="*/ 0 h 675290"/>
              <a:gd name="connsiteX3" fmla="*/ 1923393 w 1923393"/>
              <a:gd name="connsiteY3" fmla="*/ 349469 h 675290"/>
              <a:gd name="connsiteX4" fmla="*/ 1340069 w 1923393"/>
              <a:gd name="connsiteY4" fmla="*/ 675290 h 675290"/>
              <a:gd name="connsiteX5" fmla="*/ 1337441 w 1923393"/>
              <a:gd name="connsiteY5" fmla="*/ 541283 h 675290"/>
              <a:gd name="connsiteX6" fmla="*/ 0 w 1923393"/>
              <a:gd name="connsiteY6" fmla="*/ 536028 h 67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393" h="675290">
                <a:moveTo>
                  <a:pt x="2628" y="149773"/>
                </a:moveTo>
                <a:lnTo>
                  <a:pt x="1342697" y="152400"/>
                </a:lnTo>
                <a:lnTo>
                  <a:pt x="1347952" y="0"/>
                </a:lnTo>
                <a:lnTo>
                  <a:pt x="1923393" y="349469"/>
                </a:lnTo>
                <a:lnTo>
                  <a:pt x="1340069" y="675290"/>
                </a:lnTo>
                <a:lnTo>
                  <a:pt x="1337441" y="541283"/>
                </a:lnTo>
                <a:lnTo>
                  <a:pt x="0" y="536028"/>
                </a:lnTo>
              </a:path>
            </a:pathLst>
          </a:custGeom>
          <a:noFill/>
          <a:ln w="28575">
            <a:solidFill>
              <a:srgbClr val="C6D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03800219-D64C-EDC9-D04E-7C953D6AB239}"/>
              </a:ext>
            </a:extLst>
          </p:cNvPr>
          <p:cNvSpPr/>
          <p:nvPr/>
        </p:nvSpPr>
        <p:spPr>
          <a:xfrm rot="10800000">
            <a:off x="3859717" y="1952669"/>
            <a:ext cx="1078611" cy="378693"/>
          </a:xfrm>
          <a:custGeom>
            <a:avLst/>
            <a:gdLst>
              <a:gd name="connsiteX0" fmla="*/ 2628 w 1923393"/>
              <a:gd name="connsiteY0" fmla="*/ 149773 h 675290"/>
              <a:gd name="connsiteX1" fmla="*/ 1342697 w 1923393"/>
              <a:gd name="connsiteY1" fmla="*/ 152400 h 675290"/>
              <a:gd name="connsiteX2" fmla="*/ 1347952 w 1923393"/>
              <a:gd name="connsiteY2" fmla="*/ 0 h 675290"/>
              <a:gd name="connsiteX3" fmla="*/ 1923393 w 1923393"/>
              <a:gd name="connsiteY3" fmla="*/ 349469 h 675290"/>
              <a:gd name="connsiteX4" fmla="*/ 1340069 w 1923393"/>
              <a:gd name="connsiteY4" fmla="*/ 675290 h 675290"/>
              <a:gd name="connsiteX5" fmla="*/ 1337441 w 1923393"/>
              <a:gd name="connsiteY5" fmla="*/ 541283 h 675290"/>
              <a:gd name="connsiteX6" fmla="*/ 0 w 1923393"/>
              <a:gd name="connsiteY6" fmla="*/ 536028 h 67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393" h="675290">
                <a:moveTo>
                  <a:pt x="2628" y="149773"/>
                </a:moveTo>
                <a:lnTo>
                  <a:pt x="1342697" y="152400"/>
                </a:lnTo>
                <a:lnTo>
                  <a:pt x="1347952" y="0"/>
                </a:lnTo>
                <a:lnTo>
                  <a:pt x="1923393" y="349469"/>
                </a:lnTo>
                <a:lnTo>
                  <a:pt x="1340069" y="675290"/>
                </a:lnTo>
                <a:lnTo>
                  <a:pt x="1337441" y="541283"/>
                </a:lnTo>
                <a:lnTo>
                  <a:pt x="0" y="536028"/>
                </a:lnTo>
              </a:path>
            </a:pathLst>
          </a:custGeom>
          <a:noFill/>
          <a:ln w="28575">
            <a:solidFill>
              <a:srgbClr val="C6D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0A44EE8-C322-2365-8D47-484C240F0C4E}"/>
              </a:ext>
            </a:extLst>
          </p:cNvPr>
          <p:cNvSpPr txBox="1"/>
          <p:nvPr/>
        </p:nvSpPr>
        <p:spPr>
          <a:xfrm>
            <a:off x="8272431" y="1899319"/>
            <a:ext cx="720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2774AA"/>
                </a:solidFill>
              </a:rPr>
              <a:t>+</a:t>
            </a:r>
            <a:endParaRPr kumimoji="1" lang="zh-CN" altLang="en-US" sz="2400" b="1" dirty="0">
              <a:solidFill>
                <a:srgbClr val="2774AA"/>
              </a:solidFill>
            </a:endParaRPr>
          </a:p>
        </p:txBody>
      </p:sp>
      <p:sp>
        <p:nvSpPr>
          <p:cNvPr id="25" name="TextBox 33">
            <a:extLst>
              <a:ext uri="{FF2B5EF4-FFF2-40B4-BE49-F238E27FC236}">
                <a16:creationId xmlns:a16="http://schemas.microsoft.com/office/drawing/2014/main" id="{B016E314-1E9F-1A21-7710-3567F8B82544}"/>
              </a:ext>
            </a:extLst>
          </p:cNvPr>
          <p:cNvSpPr txBox="1"/>
          <p:nvPr/>
        </p:nvSpPr>
        <p:spPr>
          <a:xfrm>
            <a:off x="385314" y="5589848"/>
            <a:ext cx="409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2774AA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774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 Plan &amp; Implementation Strategy 2016-2025</a:t>
            </a:r>
          </a:p>
        </p:txBody>
      </p:sp>
      <p:sp>
        <p:nvSpPr>
          <p:cNvPr id="27" name="TextBox 61">
            <a:extLst>
              <a:ext uri="{FF2B5EF4-FFF2-40B4-BE49-F238E27FC236}">
                <a16:creationId xmlns:a16="http://schemas.microsoft.com/office/drawing/2014/main" id="{D1D2B6FC-9065-B51C-0DF8-AD1767C781B1}"/>
              </a:ext>
            </a:extLst>
          </p:cNvPr>
          <p:cNvSpPr txBox="1"/>
          <p:nvPr/>
        </p:nvSpPr>
        <p:spPr>
          <a:xfrm>
            <a:off x="8817649" y="1090728"/>
            <a:ext cx="1734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2774AA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4A8D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4A8D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Offices</a:t>
            </a:r>
          </a:p>
        </p:txBody>
      </p:sp>
      <p:sp>
        <p:nvSpPr>
          <p:cNvPr id="28" name="TextBox 62">
            <a:extLst>
              <a:ext uri="{FF2B5EF4-FFF2-40B4-BE49-F238E27FC236}">
                <a16:creationId xmlns:a16="http://schemas.microsoft.com/office/drawing/2014/main" id="{57ED8158-EFB8-B3BF-C465-0FEECF6E4F97}"/>
              </a:ext>
            </a:extLst>
          </p:cNvPr>
          <p:cNvSpPr txBox="1"/>
          <p:nvPr/>
        </p:nvSpPr>
        <p:spPr>
          <a:xfrm>
            <a:off x="6003124" y="1090728"/>
            <a:ext cx="2081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2774AA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4A8D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 Steering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4A8D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Committee</a:t>
            </a:r>
          </a:p>
        </p:txBody>
      </p:sp>
      <p:grpSp>
        <p:nvGrpSpPr>
          <p:cNvPr id="29" name="Group 63">
            <a:extLst>
              <a:ext uri="{FF2B5EF4-FFF2-40B4-BE49-F238E27FC236}">
                <a16:creationId xmlns:a16="http://schemas.microsoft.com/office/drawing/2014/main" id="{3E83F43F-6D33-BEE3-554B-C653068E703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038" y="1385213"/>
            <a:ext cx="792611" cy="274340"/>
            <a:chOff x="6643122" y="387494"/>
            <a:chExt cx="1094105" cy="378693"/>
          </a:xfrm>
        </p:grpSpPr>
        <p:sp>
          <p:nvSpPr>
            <p:cNvPr id="30" name="Freeform: Shape 64">
              <a:extLst>
                <a:ext uri="{FF2B5EF4-FFF2-40B4-BE49-F238E27FC236}">
                  <a16:creationId xmlns:a16="http://schemas.microsoft.com/office/drawing/2014/main" id="{9A8E795A-C008-28C6-0B62-CF42B93C9C41}"/>
                </a:ext>
              </a:extLst>
            </p:cNvPr>
            <p:cNvSpPr/>
            <p:nvPr/>
          </p:nvSpPr>
          <p:spPr>
            <a:xfrm>
              <a:off x="7119533" y="387494"/>
              <a:ext cx="617694" cy="378693"/>
            </a:xfrm>
            <a:custGeom>
              <a:avLst/>
              <a:gdLst>
                <a:gd name="connsiteX0" fmla="*/ 2628 w 1923393"/>
                <a:gd name="connsiteY0" fmla="*/ 149773 h 675290"/>
                <a:gd name="connsiteX1" fmla="*/ 1342697 w 1923393"/>
                <a:gd name="connsiteY1" fmla="*/ 152400 h 675290"/>
                <a:gd name="connsiteX2" fmla="*/ 1347952 w 1923393"/>
                <a:gd name="connsiteY2" fmla="*/ 0 h 675290"/>
                <a:gd name="connsiteX3" fmla="*/ 1923393 w 1923393"/>
                <a:gd name="connsiteY3" fmla="*/ 349469 h 675290"/>
                <a:gd name="connsiteX4" fmla="*/ 1340069 w 1923393"/>
                <a:gd name="connsiteY4" fmla="*/ 675290 h 675290"/>
                <a:gd name="connsiteX5" fmla="*/ 1337441 w 1923393"/>
                <a:gd name="connsiteY5" fmla="*/ 541283 h 675290"/>
                <a:gd name="connsiteX6" fmla="*/ 0 w 1923393"/>
                <a:gd name="connsiteY6" fmla="*/ 536028 h 675290"/>
                <a:gd name="connsiteX0" fmla="*/ 824543 w 1923393"/>
                <a:gd name="connsiteY0" fmla="*/ 149774 h 675290"/>
                <a:gd name="connsiteX1" fmla="*/ 1342697 w 1923393"/>
                <a:gd name="connsiteY1" fmla="*/ 152400 h 675290"/>
                <a:gd name="connsiteX2" fmla="*/ 1347952 w 1923393"/>
                <a:gd name="connsiteY2" fmla="*/ 0 h 675290"/>
                <a:gd name="connsiteX3" fmla="*/ 1923393 w 1923393"/>
                <a:gd name="connsiteY3" fmla="*/ 349469 h 675290"/>
                <a:gd name="connsiteX4" fmla="*/ 1340069 w 1923393"/>
                <a:gd name="connsiteY4" fmla="*/ 675290 h 675290"/>
                <a:gd name="connsiteX5" fmla="*/ 1337441 w 1923393"/>
                <a:gd name="connsiteY5" fmla="*/ 541283 h 675290"/>
                <a:gd name="connsiteX6" fmla="*/ 0 w 1923393"/>
                <a:gd name="connsiteY6" fmla="*/ 536028 h 675290"/>
                <a:gd name="connsiteX0" fmla="*/ 827857 w 1923393"/>
                <a:gd name="connsiteY0" fmla="*/ 153087 h 675290"/>
                <a:gd name="connsiteX1" fmla="*/ 1342697 w 1923393"/>
                <a:gd name="connsiteY1" fmla="*/ 152400 h 675290"/>
                <a:gd name="connsiteX2" fmla="*/ 1347952 w 1923393"/>
                <a:gd name="connsiteY2" fmla="*/ 0 h 675290"/>
                <a:gd name="connsiteX3" fmla="*/ 1923393 w 1923393"/>
                <a:gd name="connsiteY3" fmla="*/ 349469 h 675290"/>
                <a:gd name="connsiteX4" fmla="*/ 1340069 w 1923393"/>
                <a:gd name="connsiteY4" fmla="*/ 675290 h 675290"/>
                <a:gd name="connsiteX5" fmla="*/ 1337441 w 1923393"/>
                <a:gd name="connsiteY5" fmla="*/ 541283 h 675290"/>
                <a:gd name="connsiteX6" fmla="*/ 0 w 1923393"/>
                <a:gd name="connsiteY6" fmla="*/ 536028 h 675290"/>
                <a:gd name="connsiteX0" fmla="*/ 5944 w 1101480"/>
                <a:gd name="connsiteY0" fmla="*/ 153087 h 675290"/>
                <a:gd name="connsiteX1" fmla="*/ 520784 w 1101480"/>
                <a:gd name="connsiteY1" fmla="*/ 152400 h 675290"/>
                <a:gd name="connsiteX2" fmla="*/ 526039 w 1101480"/>
                <a:gd name="connsiteY2" fmla="*/ 0 h 675290"/>
                <a:gd name="connsiteX3" fmla="*/ 1101480 w 1101480"/>
                <a:gd name="connsiteY3" fmla="*/ 349469 h 675290"/>
                <a:gd name="connsiteX4" fmla="*/ 518156 w 1101480"/>
                <a:gd name="connsiteY4" fmla="*/ 675290 h 675290"/>
                <a:gd name="connsiteX5" fmla="*/ 515528 w 1101480"/>
                <a:gd name="connsiteY5" fmla="*/ 541283 h 675290"/>
                <a:gd name="connsiteX6" fmla="*/ 0 w 1101480"/>
                <a:gd name="connsiteY6" fmla="*/ 542656 h 67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480" h="675290">
                  <a:moveTo>
                    <a:pt x="5944" y="153087"/>
                  </a:moveTo>
                  <a:lnTo>
                    <a:pt x="520784" y="152400"/>
                  </a:lnTo>
                  <a:lnTo>
                    <a:pt x="526039" y="0"/>
                  </a:lnTo>
                  <a:lnTo>
                    <a:pt x="1101480" y="349469"/>
                  </a:lnTo>
                  <a:lnTo>
                    <a:pt x="518156" y="675290"/>
                  </a:lnTo>
                  <a:lnTo>
                    <a:pt x="515528" y="541283"/>
                  </a:lnTo>
                  <a:lnTo>
                    <a:pt x="0" y="542656"/>
                  </a:lnTo>
                </a:path>
              </a:pathLst>
            </a:custGeom>
            <a:noFill/>
            <a:ln w="28575">
              <a:solidFill>
                <a:srgbClr val="C6DC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2DA0609C-A02D-895C-E52F-361675064E94}"/>
                </a:ext>
              </a:extLst>
            </p:cNvPr>
            <p:cNvSpPr/>
            <p:nvPr/>
          </p:nvSpPr>
          <p:spPr>
            <a:xfrm flipH="1">
              <a:off x="6643122" y="387494"/>
              <a:ext cx="617694" cy="378693"/>
            </a:xfrm>
            <a:custGeom>
              <a:avLst/>
              <a:gdLst>
                <a:gd name="connsiteX0" fmla="*/ 2628 w 1923393"/>
                <a:gd name="connsiteY0" fmla="*/ 149773 h 675290"/>
                <a:gd name="connsiteX1" fmla="*/ 1342697 w 1923393"/>
                <a:gd name="connsiteY1" fmla="*/ 152400 h 675290"/>
                <a:gd name="connsiteX2" fmla="*/ 1347952 w 1923393"/>
                <a:gd name="connsiteY2" fmla="*/ 0 h 675290"/>
                <a:gd name="connsiteX3" fmla="*/ 1923393 w 1923393"/>
                <a:gd name="connsiteY3" fmla="*/ 349469 h 675290"/>
                <a:gd name="connsiteX4" fmla="*/ 1340069 w 1923393"/>
                <a:gd name="connsiteY4" fmla="*/ 675290 h 675290"/>
                <a:gd name="connsiteX5" fmla="*/ 1337441 w 1923393"/>
                <a:gd name="connsiteY5" fmla="*/ 541283 h 675290"/>
                <a:gd name="connsiteX6" fmla="*/ 0 w 1923393"/>
                <a:gd name="connsiteY6" fmla="*/ 536028 h 675290"/>
                <a:gd name="connsiteX0" fmla="*/ 824543 w 1923393"/>
                <a:gd name="connsiteY0" fmla="*/ 149774 h 675290"/>
                <a:gd name="connsiteX1" fmla="*/ 1342697 w 1923393"/>
                <a:gd name="connsiteY1" fmla="*/ 152400 h 675290"/>
                <a:gd name="connsiteX2" fmla="*/ 1347952 w 1923393"/>
                <a:gd name="connsiteY2" fmla="*/ 0 h 675290"/>
                <a:gd name="connsiteX3" fmla="*/ 1923393 w 1923393"/>
                <a:gd name="connsiteY3" fmla="*/ 349469 h 675290"/>
                <a:gd name="connsiteX4" fmla="*/ 1340069 w 1923393"/>
                <a:gd name="connsiteY4" fmla="*/ 675290 h 675290"/>
                <a:gd name="connsiteX5" fmla="*/ 1337441 w 1923393"/>
                <a:gd name="connsiteY5" fmla="*/ 541283 h 675290"/>
                <a:gd name="connsiteX6" fmla="*/ 0 w 1923393"/>
                <a:gd name="connsiteY6" fmla="*/ 536028 h 675290"/>
                <a:gd name="connsiteX0" fmla="*/ 827857 w 1923393"/>
                <a:gd name="connsiteY0" fmla="*/ 153087 h 675290"/>
                <a:gd name="connsiteX1" fmla="*/ 1342697 w 1923393"/>
                <a:gd name="connsiteY1" fmla="*/ 152400 h 675290"/>
                <a:gd name="connsiteX2" fmla="*/ 1347952 w 1923393"/>
                <a:gd name="connsiteY2" fmla="*/ 0 h 675290"/>
                <a:gd name="connsiteX3" fmla="*/ 1923393 w 1923393"/>
                <a:gd name="connsiteY3" fmla="*/ 349469 h 675290"/>
                <a:gd name="connsiteX4" fmla="*/ 1340069 w 1923393"/>
                <a:gd name="connsiteY4" fmla="*/ 675290 h 675290"/>
                <a:gd name="connsiteX5" fmla="*/ 1337441 w 1923393"/>
                <a:gd name="connsiteY5" fmla="*/ 541283 h 675290"/>
                <a:gd name="connsiteX6" fmla="*/ 0 w 1923393"/>
                <a:gd name="connsiteY6" fmla="*/ 536028 h 675290"/>
                <a:gd name="connsiteX0" fmla="*/ 5944 w 1101480"/>
                <a:gd name="connsiteY0" fmla="*/ 153087 h 675290"/>
                <a:gd name="connsiteX1" fmla="*/ 520784 w 1101480"/>
                <a:gd name="connsiteY1" fmla="*/ 152400 h 675290"/>
                <a:gd name="connsiteX2" fmla="*/ 526039 w 1101480"/>
                <a:gd name="connsiteY2" fmla="*/ 0 h 675290"/>
                <a:gd name="connsiteX3" fmla="*/ 1101480 w 1101480"/>
                <a:gd name="connsiteY3" fmla="*/ 349469 h 675290"/>
                <a:gd name="connsiteX4" fmla="*/ 518156 w 1101480"/>
                <a:gd name="connsiteY4" fmla="*/ 675290 h 675290"/>
                <a:gd name="connsiteX5" fmla="*/ 515528 w 1101480"/>
                <a:gd name="connsiteY5" fmla="*/ 541283 h 675290"/>
                <a:gd name="connsiteX6" fmla="*/ 0 w 1101480"/>
                <a:gd name="connsiteY6" fmla="*/ 542656 h 67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480" h="675290">
                  <a:moveTo>
                    <a:pt x="5944" y="153087"/>
                  </a:moveTo>
                  <a:lnTo>
                    <a:pt x="520784" y="152400"/>
                  </a:lnTo>
                  <a:lnTo>
                    <a:pt x="526039" y="0"/>
                  </a:lnTo>
                  <a:lnTo>
                    <a:pt x="1101480" y="349469"/>
                  </a:lnTo>
                  <a:lnTo>
                    <a:pt x="518156" y="675290"/>
                  </a:lnTo>
                  <a:lnTo>
                    <a:pt x="515528" y="541283"/>
                  </a:lnTo>
                  <a:lnTo>
                    <a:pt x="0" y="542656"/>
                  </a:lnTo>
                </a:path>
              </a:pathLst>
            </a:custGeom>
            <a:noFill/>
            <a:ln w="28575">
              <a:solidFill>
                <a:srgbClr val="C6DC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77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3F9C993-2BBD-B7BB-CFC5-5D190C984099}"/>
              </a:ext>
            </a:extLst>
          </p:cNvPr>
          <p:cNvGrpSpPr/>
          <p:nvPr/>
        </p:nvGrpSpPr>
        <p:grpSpPr>
          <a:xfrm>
            <a:off x="414670" y="991971"/>
            <a:ext cx="11436653" cy="5564090"/>
            <a:chOff x="414670" y="353346"/>
            <a:chExt cx="11436653" cy="5564090"/>
          </a:xfrm>
        </p:grpSpPr>
        <p:pic>
          <p:nvPicPr>
            <p:cNvPr id="7170" name="Picture 2" descr="cliotop logo">
              <a:extLst>
                <a:ext uri="{FF2B5EF4-FFF2-40B4-BE49-F238E27FC236}">
                  <a16:creationId xmlns:a16="http://schemas.microsoft.com/office/drawing/2014/main" id="{D9B2A79D-2CDA-DF8D-CF3D-3376111C1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235" y="731316"/>
              <a:ext cx="2340000" cy="99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A74FF56-3C49-E97A-4F38-AFF1FCB20FEB}"/>
                </a:ext>
              </a:extLst>
            </p:cNvPr>
            <p:cNvSpPr txBox="1"/>
            <p:nvPr/>
          </p:nvSpPr>
          <p:spPr>
            <a:xfrm>
              <a:off x="3012734" y="353346"/>
              <a:ext cx="6103088" cy="723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>
                <a:spcBef>
                  <a:spcPts val="1200"/>
                </a:spcBef>
                <a:spcAft>
                  <a:spcPts val="600"/>
                </a:spcAft>
              </a:pPr>
              <a:r>
                <a:rPr lang="en-US" altLang="zh-CN" sz="2000" b="1" u="none" strike="noStrike" dirty="0">
                  <a:solidFill>
                    <a:srgbClr val="6C649C"/>
                  </a:solidFill>
                  <a:effectLst/>
                  <a:latin typeface="Franklin Gothic Medium" panose="020B0603020102020204" pitchFamily="34" charset="0"/>
                  <a:cs typeface="Calibri" panose="020F0502020204030204" pitchFamily="34" charset="0"/>
                </a:rPr>
                <a:t>Climate Impacts on Oceanic Top Predators (CLIOTOP)</a:t>
              </a:r>
            </a:p>
            <a:p>
              <a:pPr algn="l" fontAlgn="base"/>
              <a:r>
                <a:rPr lang="en-US" altLang="zh-CN" sz="1600" b="1" u="none" strike="noStrike" dirty="0">
                  <a:solidFill>
                    <a:srgbClr val="6C649C"/>
                  </a:solidFill>
                  <a:effectLst/>
                  <a:latin typeface="Franklin Gothic Medium" panose="020B0603020102020204" pitchFamily="34" charset="0"/>
                  <a:cs typeface="Calibri" panose="020F0502020204030204" pitchFamily="34" charset="0"/>
                </a:rPr>
                <a:t>Regional Programme</a:t>
              </a:r>
              <a:endParaRPr lang="en-US" altLang="zh-CN" sz="2000" b="1" u="none" strike="noStrike" dirty="0">
                <a:solidFill>
                  <a:srgbClr val="6C649C"/>
                </a:solidFill>
                <a:effectLst/>
                <a:latin typeface="Franklin Gothic Medium" panose="020B06030201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ADAC267-445A-CB79-6F73-F1F56F8462AB}"/>
                </a:ext>
              </a:extLst>
            </p:cNvPr>
            <p:cNvSpPr txBox="1"/>
            <p:nvPr/>
          </p:nvSpPr>
          <p:spPr>
            <a:xfrm>
              <a:off x="414670" y="2627360"/>
              <a:ext cx="11362660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altLang="zh-CN" sz="1600" dirty="0">
                  <a:solidFill>
                    <a:srgbClr val="7A7A7A"/>
                  </a:solidFill>
                  <a:latin typeface="Roboto" panose="02000000000000000000" pitchFamily="2" charset="0"/>
                </a:rPr>
                <a:t>O</a:t>
              </a:r>
              <a:r>
                <a:rPr lang="en-US" altLang="zh-CN" sz="1600" b="0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rganise </a:t>
              </a:r>
              <a:r>
                <a:rPr lang="en-US" altLang="zh-CN" sz="1600" b="1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large-scale</a:t>
              </a:r>
              <a:r>
                <a:rPr lang="en-US" altLang="zh-CN" sz="1600" b="0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 comparative efforts to elucidate key processes involved in the </a:t>
              </a:r>
              <a:r>
                <a:rPr lang="en-US" altLang="zh-CN" sz="1600" b="1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interaction between climate variability and change and human uses of the ocean </a:t>
              </a:r>
              <a:r>
                <a:rPr lang="en-US" altLang="zh-CN" sz="1600" b="0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on the structure of pelagic ecosystems and large marine species. </a:t>
              </a:r>
            </a:p>
            <a:p>
              <a:pPr algn="just">
                <a:spcAft>
                  <a:spcPts val="1200"/>
                </a:spcAft>
              </a:pPr>
              <a:r>
                <a:rPr lang="en-US" altLang="zh-CN" sz="1600" b="0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Seek to develop </a:t>
              </a:r>
              <a:r>
                <a:rPr lang="en-US" altLang="zh-CN" sz="1600" b="1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predictive capability </a:t>
              </a:r>
              <a:r>
                <a:rPr lang="en-US" altLang="zh-CN" sz="1600" b="0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for these socio-ecological systems and </a:t>
              </a:r>
              <a:r>
                <a:rPr lang="en-US" altLang="zh-CN" sz="1600" b="1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evaluate adaptation options </a:t>
              </a:r>
              <a:r>
                <a:rPr lang="en-US" altLang="zh-CN" sz="1600" b="0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to ensure </a:t>
              </a:r>
              <a:r>
                <a:rPr lang="en-US" altLang="zh-CN" sz="1600" b="1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future sustainability</a:t>
              </a:r>
              <a:r>
                <a:rPr lang="en-US" altLang="zh-CN" sz="1600" b="0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. </a:t>
              </a:r>
              <a:endParaRPr lang="zh-CN" altLang="en-US" sz="1600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5C9C1F4-7591-C3F9-862A-8D27CF7CA9CD}"/>
                </a:ext>
              </a:extLst>
            </p:cNvPr>
            <p:cNvSpPr txBox="1"/>
            <p:nvPr/>
          </p:nvSpPr>
          <p:spPr>
            <a:xfrm>
              <a:off x="870098" y="4193887"/>
              <a:ext cx="10854496" cy="1723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>
                <a:spcAft>
                  <a:spcPts val="1200"/>
                </a:spcAft>
              </a:pPr>
              <a:r>
                <a:rPr lang="en-US" altLang="zh-CN" sz="2400" b="1" i="0" u="none" strike="noStrike" dirty="0">
                  <a:solidFill>
                    <a:srgbClr val="6C649C"/>
                  </a:solidFill>
                  <a:effectLst/>
                  <a:latin typeface="gnuolane"/>
                </a:rPr>
                <a:t>Call for </a:t>
              </a:r>
              <a:r>
                <a:rPr lang="en-US" altLang="zh-CN" sz="2400" b="1" dirty="0">
                  <a:solidFill>
                    <a:srgbClr val="6C649C"/>
                  </a:solidFill>
                  <a:latin typeface="gnuolane"/>
                </a:rPr>
                <a:t>cross-disciplinary </a:t>
              </a:r>
              <a:r>
                <a:rPr lang="en-US" altLang="zh-CN" sz="2400" b="1" i="0" u="none" strike="noStrike" dirty="0">
                  <a:solidFill>
                    <a:srgbClr val="6C649C"/>
                  </a:solidFill>
                  <a:effectLst/>
                  <a:latin typeface="gnuolane"/>
                </a:rPr>
                <a:t>task teams nominations</a:t>
              </a:r>
            </a:p>
            <a:p>
              <a:pPr marL="742950" lvl="1" indent="-285750" fontAlgn="base"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rgbClr val="0F2838"/>
                  </a:solidFill>
                  <a:latin typeface="gnuolane"/>
                </a:rPr>
                <a:t>P</a:t>
              </a:r>
              <a:r>
                <a:rPr lang="en-US" altLang="zh-CN" b="0" i="0" u="none" strike="noStrike" dirty="0">
                  <a:solidFill>
                    <a:srgbClr val="0F2838"/>
                  </a:solidFill>
                  <a:effectLst/>
                  <a:latin typeface="gnuolane"/>
                </a:rPr>
                <a:t>rovides seed funding ($1000 to $4000 USD): </a:t>
              </a:r>
              <a:br>
                <a:rPr lang="en-US" altLang="zh-CN" b="0" i="0" u="none" strike="noStrike" dirty="0">
                  <a:solidFill>
                    <a:srgbClr val="0F2838"/>
                  </a:solidFill>
                  <a:effectLst/>
                  <a:latin typeface="gnuolane"/>
                </a:rPr>
              </a:br>
              <a:r>
                <a:rPr lang="en-US" altLang="zh-CN" b="0" i="0" u="none" strike="noStrike" dirty="0">
                  <a:solidFill>
                    <a:srgbClr val="0F2838"/>
                  </a:solidFill>
                  <a:effectLst/>
                  <a:latin typeface="gnuolane"/>
                </a:rPr>
                <a:t>bringing task team members together, funding research projects, workshops and/or publication costs. </a:t>
              </a:r>
            </a:p>
            <a:p>
              <a:pPr fontAlgn="base"/>
              <a:endParaRPr lang="en-US" altLang="zh-CN" dirty="0">
                <a:solidFill>
                  <a:srgbClr val="0F2838"/>
                </a:solidFill>
                <a:latin typeface="gnuolane"/>
              </a:endParaRPr>
            </a:p>
            <a:p>
              <a:pPr lvl="1" fontAlgn="base"/>
              <a:r>
                <a:rPr lang="en-US" altLang="zh-CN" b="1" dirty="0">
                  <a:solidFill>
                    <a:srgbClr val="0F2838"/>
                  </a:solidFill>
                  <a:latin typeface="gnuolane"/>
                </a:rPr>
                <a:t>Proposal submission deadline: Friday 31</a:t>
              </a:r>
              <a:r>
                <a:rPr lang="en-US" altLang="zh-CN" b="1" baseline="30000" dirty="0">
                  <a:solidFill>
                    <a:srgbClr val="0F2838"/>
                  </a:solidFill>
                  <a:latin typeface="gnuolane"/>
                </a:rPr>
                <a:t>st</a:t>
              </a:r>
              <a:r>
                <a:rPr lang="en-US" altLang="zh-CN" b="1" dirty="0">
                  <a:solidFill>
                    <a:srgbClr val="0F2838"/>
                  </a:solidFill>
                  <a:latin typeface="gnuolane"/>
                </a:rPr>
                <a:t> October 2022</a:t>
              </a:r>
              <a:endParaRPr lang="en-US" altLang="zh-CN" b="1" i="0" u="none" strike="noStrike" dirty="0">
                <a:solidFill>
                  <a:srgbClr val="0F2838"/>
                </a:solidFill>
                <a:effectLst/>
                <a:latin typeface="gnuolane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AFBC9ED-8551-3359-8F67-27A00E5D0EAF}"/>
                </a:ext>
              </a:extLst>
            </p:cNvPr>
            <p:cNvSpPr txBox="1"/>
            <p:nvPr/>
          </p:nvSpPr>
          <p:spPr>
            <a:xfrm>
              <a:off x="414670" y="1448019"/>
              <a:ext cx="9470485" cy="879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Anne Lorrain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and 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Heidi Pethybridge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</a:rPr>
                <a:t>O</a:t>
              </a:r>
              <a:r>
                <a:rPr lang="en-US" altLang="zh-CN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Roboto" panose="02000000000000000000" pitchFamily="2" charset="0"/>
                </a:rPr>
                <a:t>perating since 2005, and now it</a:t>
              </a:r>
              <a:r>
                <a:rPr lang="zh-CN" altLang="en-US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altLang="zh-CN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Roboto" panose="02000000000000000000" pitchFamily="2" charset="0"/>
                </a:rPr>
                <a:t>is in the third phase (2016-2025).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5AC1D87C-CFD2-A396-CADA-58D1CAB52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1312" y="437289"/>
              <a:ext cx="13248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id="{07AB248F-71D8-9DDF-8123-5CB4736C7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1323" y="437289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0" descr="C:\Users\a21561\AppData\Local\Microsoft\Windows\INetCacheContent.Word\imber logo.png">
              <a:extLst>
                <a:ext uri="{FF2B5EF4-FFF2-40B4-BE49-F238E27FC236}">
                  <a16:creationId xmlns:a16="http://schemas.microsoft.com/office/drawing/2014/main" id="{438D2808-2AEE-6E44-AFB0-92731E18C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81" b="-1128"/>
            <a:stretch/>
          </p:blipFill>
          <p:spPr bwMode="auto">
            <a:xfrm>
              <a:off x="414670" y="387522"/>
              <a:ext cx="2360030" cy="58976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" name="直线连接符 2">
              <a:extLst>
                <a:ext uri="{FF2B5EF4-FFF2-40B4-BE49-F238E27FC236}">
                  <a16:creationId xmlns:a16="http://schemas.microsoft.com/office/drawing/2014/main" id="{7C5B6A6A-976C-6DA4-B874-B39D76967765}"/>
                </a:ext>
              </a:extLst>
            </p:cNvPr>
            <p:cNvCxnSpPr>
              <a:cxnSpLocks/>
            </p:cNvCxnSpPr>
            <p:nvPr/>
          </p:nvCxnSpPr>
          <p:spPr>
            <a:xfrm>
              <a:off x="2953202" y="437289"/>
              <a:ext cx="0" cy="540000"/>
            </a:xfrm>
            <a:prstGeom prst="line">
              <a:avLst/>
            </a:prstGeom>
            <a:ln w="19050">
              <a:solidFill>
                <a:srgbClr val="6C649C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" name="TextBox 87">
              <a:extLst>
                <a:ext uri="{FF2B5EF4-FFF2-40B4-BE49-F238E27FC236}">
                  <a16:creationId xmlns:a16="http://schemas.microsoft.com/office/drawing/2014/main" id="{EB9DD527-7563-7BD7-00DB-0AC9B3BFD6A3}"/>
                </a:ext>
              </a:extLst>
            </p:cNvPr>
            <p:cNvSpPr txBox="1"/>
            <p:nvPr/>
          </p:nvSpPr>
          <p:spPr>
            <a:xfrm>
              <a:off x="9220703" y="1894737"/>
              <a:ext cx="90601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Anne Lorrain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5C8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France</a:t>
              </a:r>
            </a:p>
          </p:txBody>
        </p:sp>
        <p:sp>
          <p:nvSpPr>
            <p:cNvPr id="7" name="TextBox 87">
              <a:extLst>
                <a:ext uri="{FF2B5EF4-FFF2-40B4-BE49-F238E27FC236}">
                  <a16:creationId xmlns:a16="http://schemas.microsoft.com/office/drawing/2014/main" id="{D10D97D0-81BE-8C80-2FAC-14EBAD88B8EE}"/>
                </a:ext>
              </a:extLst>
            </p:cNvPr>
            <p:cNvSpPr txBox="1"/>
            <p:nvPr/>
          </p:nvSpPr>
          <p:spPr>
            <a:xfrm>
              <a:off x="10538051" y="1887851"/>
              <a:ext cx="118654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Heidi Pethybridge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Australia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88504F7C-329F-99F7-7F03-0D4FC43A09C7}"/>
              </a:ext>
            </a:extLst>
          </p:cNvPr>
          <p:cNvSpPr txBox="1"/>
          <p:nvPr/>
        </p:nvSpPr>
        <p:spPr>
          <a:xfrm>
            <a:off x="414670" y="253017"/>
            <a:ext cx="3570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i="1" dirty="0">
                <a:solidFill>
                  <a:srgbClr val="32A5E1"/>
                </a:solidFill>
              </a:rPr>
              <a:t>Ongoing Activities</a:t>
            </a:r>
            <a:endParaRPr kumimoji="1" lang="zh-CN" altLang="en-US" sz="2800" b="1" i="1" dirty="0">
              <a:solidFill>
                <a:srgbClr val="32A5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3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4A93C85-2F84-A309-3B0A-CA6FE4FDEA0E}"/>
              </a:ext>
            </a:extLst>
          </p:cNvPr>
          <p:cNvGrpSpPr/>
          <p:nvPr/>
        </p:nvGrpSpPr>
        <p:grpSpPr>
          <a:xfrm>
            <a:off x="382885" y="498423"/>
            <a:ext cx="11602330" cy="6287791"/>
            <a:chOff x="382885" y="498423"/>
            <a:chExt cx="11602330" cy="6287791"/>
          </a:xfrm>
        </p:grpSpPr>
        <p:sp>
          <p:nvSpPr>
            <p:cNvPr id="12" name="文本框 2">
              <a:extLst>
                <a:ext uri="{FF2B5EF4-FFF2-40B4-BE49-F238E27FC236}">
                  <a16:creationId xmlns:a16="http://schemas.microsoft.com/office/drawing/2014/main" id="{220EE9CB-79E1-6758-A050-C2C61A569965}"/>
                </a:ext>
              </a:extLst>
            </p:cNvPr>
            <p:cNvSpPr txBox="1"/>
            <p:nvPr/>
          </p:nvSpPr>
          <p:spPr>
            <a:xfrm>
              <a:off x="3081090" y="498423"/>
              <a:ext cx="8363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rgbClr val="2774AA"/>
                  </a:solidFill>
                  <a:latin typeface="Franklin Gothic Medium Cond" panose="020B0606030402020204" pitchFamily="34" charset="0"/>
                </a:rPr>
                <a:t>Indo-Pacific Region: marine biogeochemistry, biodiversity, sustainability (IMBeR IPR)</a:t>
              </a:r>
            </a:p>
            <a:p>
              <a:r>
                <a:rPr lang="en-US" altLang="zh-CN" sz="1600" dirty="0">
                  <a:solidFill>
                    <a:srgbClr val="2774AA"/>
                  </a:solidFill>
                  <a:latin typeface="Franklin Gothic Medium" panose="020B0603020102020204" pitchFamily="34" charset="0"/>
                </a:rPr>
                <a:t>Synthesis Group </a:t>
              </a:r>
              <a:r>
                <a:rPr lang="zh-CN" altLang="zh-CN" sz="1600" dirty="0">
                  <a:solidFill>
                    <a:srgbClr val="2774AA"/>
                  </a:solidFill>
                  <a:latin typeface="Franklin Gothic Medium" panose="020B0603020102020204" pitchFamily="34" charset="0"/>
                </a:rPr>
                <a:t> </a:t>
              </a:r>
              <a:endParaRPr kumimoji="1" lang="zh-CN" altLang="en-US" sz="1600" dirty="0">
                <a:solidFill>
                  <a:srgbClr val="2774AA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AEDA7DF-8B52-295C-0FDD-4EB8B81E5ECD}"/>
                </a:ext>
              </a:extLst>
            </p:cNvPr>
            <p:cNvSpPr txBox="1"/>
            <p:nvPr/>
          </p:nvSpPr>
          <p:spPr>
            <a:xfrm>
              <a:off x="382885" y="2878510"/>
              <a:ext cx="6637824" cy="3293209"/>
            </a:xfrm>
            <a:prstGeom prst="rect">
              <a:avLst/>
            </a:prstGeom>
            <a:noFill/>
          </p:spPr>
          <p:txBody>
            <a:bodyPr wrap="square" lIns="90000">
              <a:spAutoFit/>
            </a:bodyPr>
            <a:lstStyle>
              <a:defPPr>
                <a:defRPr lang="zh-CN"/>
              </a:defPPr>
              <a:lvl1pPr marR="0" lvl="0" indent="0" fontAlgn="base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1" i="0" u="none" strike="noStrike" cap="none" spc="0" normalizeH="0" baseline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en-US" altLang="zh-CN" sz="2400" dirty="0"/>
                <a:t>Objectives</a:t>
              </a:r>
            </a:p>
            <a:p>
              <a:pPr marL="342900" indent="-342900"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en-US" altLang="zh-CN" b="0" dirty="0"/>
                <a:t>Determine </a:t>
              </a:r>
              <a:r>
                <a:rPr lang="en-US" altLang="zh-CN" dirty="0"/>
                <a:t>material fluxes </a:t>
              </a:r>
              <a:r>
                <a:rPr lang="en-US" altLang="zh-CN" b="0" dirty="0"/>
                <a:t>in the sea areas </a:t>
              </a:r>
              <a:r>
                <a:rPr lang="en-US" altLang="zh-CN" dirty="0"/>
                <a:t>between the Pacific and the Indian</a:t>
              </a:r>
            </a:p>
            <a:p>
              <a:pPr marL="342900" indent="-342900"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en-US" altLang="zh-CN" b="0" dirty="0"/>
                <a:t>Observe </a:t>
              </a:r>
              <a:r>
                <a:rPr lang="en-US" altLang="zh-CN" dirty="0"/>
                <a:t>marine biodiversity </a:t>
              </a:r>
              <a:r>
                <a:rPr lang="en-US" altLang="zh-CN" b="0" dirty="0"/>
                <a:t>in the sea areas</a:t>
              </a:r>
            </a:p>
            <a:p>
              <a:pPr marL="342900" indent="-342900"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en-US" altLang="zh-CN" b="0" dirty="0"/>
                <a:t>Understand the </a:t>
              </a:r>
              <a:r>
                <a:rPr lang="en-US" altLang="zh-CN" dirty="0"/>
                <a:t>multi-spheres</a:t>
              </a:r>
              <a:r>
                <a:rPr lang="en-US" altLang="zh-CN" b="0" dirty="0"/>
                <a:t> (</a:t>
              </a:r>
              <a:r>
                <a:rPr lang="en-US" altLang="zh-CN" dirty="0"/>
                <a:t>Atmosphere-Hydrosphere-Biosphere-Lithosphere</a:t>
              </a:r>
              <a:r>
                <a:rPr lang="en-US" altLang="zh-CN" b="0" dirty="0"/>
                <a:t>) interactions in terms of </a:t>
              </a:r>
              <a:r>
                <a:rPr lang="en-US" altLang="zh-CN" dirty="0"/>
                <a:t>future climate changes</a:t>
              </a:r>
            </a:p>
            <a:p>
              <a:pPr marL="342900" indent="-342900"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en-US" altLang="zh-CN" b="0" dirty="0"/>
                <a:t>Contribution to the </a:t>
              </a:r>
              <a:r>
                <a:rPr lang="en-US" altLang="zh-CN" dirty="0"/>
                <a:t>science based sustainable growth </a:t>
              </a:r>
              <a:r>
                <a:rPr lang="en-US" altLang="zh-CN" b="0" dirty="0"/>
                <a:t>and </a:t>
              </a:r>
              <a:r>
                <a:rPr lang="en-US" altLang="zh-CN" dirty="0"/>
                <a:t>protected areas management </a:t>
              </a:r>
              <a:r>
                <a:rPr lang="en-US" altLang="zh-CN" b="0" dirty="0"/>
                <a:t>by using scientific research</a:t>
              </a:r>
            </a:p>
          </p:txBody>
        </p:sp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7C7D54D7-E87E-5C0D-333D-3659A5E2A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0993" y="1199769"/>
              <a:ext cx="850395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>
              <a:extLst>
                <a:ext uri="{FF2B5EF4-FFF2-40B4-BE49-F238E27FC236}">
                  <a16:creationId xmlns:a16="http://schemas.microsoft.com/office/drawing/2014/main" id="{E2277A3C-0828-35EE-630B-26ACDCD44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1905" y="1199769"/>
              <a:ext cx="724833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>
              <a:extLst>
                <a:ext uri="{FF2B5EF4-FFF2-40B4-BE49-F238E27FC236}">
                  <a16:creationId xmlns:a16="http://schemas.microsoft.com/office/drawing/2014/main" id="{39C72518-C168-466A-C0C8-46796974A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6977" y="2785838"/>
              <a:ext cx="776978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10">
              <a:extLst>
                <a:ext uri="{FF2B5EF4-FFF2-40B4-BE49-F238E27FC236}">
                  <a16:creationId xmlns:a16="http://schemas.microsoft.com/office/drawing/2014/main" id="{B70F71CF-5B01-57DA-4E7E-A3853AAF5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6089" y="2785838"/>
              <a:ext cx="850394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4" name="Picture 12">
              <a:extLst>
                <a:ext uri="{FF2B5EF4-FFF2-40B4-BE49-F238E27FC236}">
                  <a16:creationId xmlns:a16="http://schemas.microsoft.com/office/drawing/2014/main" id="{F4B39933-89B0-9E0C-66AA-AE47CFF09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8618" y="2785838"/>
              <a:ext cx="765958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8" name="Picture 16">
              <a:extLst>
                <a:ext uri="{FF2B5EF4-FFF2-40B4-BE49-F238E27FC236}">
                  <a16:creationId xmlns:a16="http://schemas.microsoft.com/office/drawing/2014/main" id="{1CD4385B-00A7-3C80-F0EA-006E49A60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9080" y="4410735"/>
              <a:ext cx="4796135" cy="2067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7D9C2BB-C4F1-99C0-7958-23BC5B02C382}"/>
                </a:ext>
              </a:extLst>
            </p:cNvPr>
            <p:cNvSpPr txBox="1"/>
            <p:nvPr/>
          </p:nvSpPr>
          <p:spPr>
            <a:xfrm>
              <a:off x="382885" y="1564575"/>
              <a:ext cx="793980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-4320000" algn="l" defTabSz="914400" rtl="0" eaLnBrk="1" fontAlgn="auto" latinLnBrk="0" hangingPunct="1"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Shan Jiang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, 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Aazani binti Mujahid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, 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Deo Florence L.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Onda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, </a:t>
              </a:r>
              <a:b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</a:b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Romanus Edy Prabowo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, 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Fan Wang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and 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Jing Zhang</a:t>
              </a:r>
            </a:p>
            <a:p>
              <a:pPr marL="0" marR="0" lvl="0" indent="-4320000" algn="l" defTabSz="914400" rtl="0" eaLnBrk="1" fontAlgn="auto" latinLnBrk="0" hangingPunct="1"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Set up in 2022, work program for 10 years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2CFEDA4-4F9A-3002-A995-69AC231F9942}"/>
                </a:ext>
              </a:extLst>
            </p:cNvPr>
            <p:cNvSpPr txBox="1"/>
            <p:nvPr/>
          </p:nvSpPr>
          <p:spPr>
            <a:xfrm>
              <a:off x="7837428" y="6478437"/>
              <a:ext cx="3494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rgbClr val="002060"/>
                  </a:solidFill>
                </a:rPr>
                <a:t>Online, 21 June 2022</a:t>
              </a:r>
              <a:endParaRPr kumimoji="1" lang="zh-CN" altLang="en-US" sz="1400" b="1" dirty="0">
                <a:solidFill>
                  <a:srgbClr val="002060"/>
                </a:solidFill>
              </a:endParaRPr>
            </a:p>
          </p:txBody>
        </p:sp>
        <p:pic>
          <p:nvPicPr>
            <p:cNvPr id="10" name="Picture 40" descr="C:\Users\a21561\AppData\Local\Microsoft\Windows\INetCacheContent.Word\imber logo.png">
              <a:extLst>
                <a:ext uri="{FF2B5EF4-FFF2-40B4-BE49-F238E27FC236}">
                  <a16:creationId xmlns:a16="http://schemas.microsoft.com/office/drawing/2014/main" id="{DB9F3CBA-4E1D-89AE-8FB0-2BBB0D6AF0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81" b="-1128"/>
            <a:stretch/>
          </p:blipFill>
          <p:spPr bwMode="auto">
            <a:xfrm>
              <a:off x="414670" y="501822"/>
              <a:ext cx="2360030" cy="58976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03884FB8-C170-D01E-255A-F02E8098E253}"/>
                </a:ext>
              </a:extLst>
            </p:cNvPr>
            <p:cNvCxnSpPr>
              <a:cxnSpLocks/>
            </p:cNvCxnSpPr>
            <p:nvPr/>
          </p:nvCxnSpPr>
          <p:spPr>
            <a:xfrm>
              <a:off x="2953202" y="551589"/>
              <a:ext cx="0" cy="540000"/>
            </a:xfrm>
            <a:prstGeom prst="line">
              <a:avLst/>
            </a:prstGeom>
            <a:ln w="19050">
              <a:solidFill>
                <a:srgbClr val="2774AA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3442F289-6AD7-F271-4868-1C88E3736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7255" y="1199769"/>
              <a:ext cx="788321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87">
              <a:extLst>
                <a:ext uri="{FF2B5EF4-FFF2-40B4-BE49-F238E27FC236}">
                  <a16:creationId xmlns:a16="http://schemas.microsoft.com/office/drawing/2014/main" id="{82FDEF05-2819-226D-83C5-88B8B671E080}"/>
                </a:ext>
              </a:extLst>
            </p:cNvPr>
            <p:cNvSpPr txBox="1"/>
            <p:nvPr/>
          </p:nvSpPr>
          <p:spPr>
            <a:xfrm>
              <a:off x="7821306" y="2226295"/>
              <a:ext cx="76976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Shan Jiang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China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87">
              <a:extLst>
                <a:ext uri="{FF2B5EF4-FFF2-40B4-BE49-F238E27FC236}">
                  <a16:creationId xmlns:a16="http://schemas.microsoft.com/office/drawing/2014/main" id="{A99E266F-4838-783B-34C4-415116151FF5}"/>
                </a:ext>
              </a:extLst>
            </p:cNvPr>
            <p:cNvSpPr txBox="1"/>
            <p:nvPr/>
          </p:nvSpPr>
          <p:spPr>
            <a:xfrm>
              <a:off x="8843211" y="2226295"/>
              <a:ext cx="134203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050" b="1" dirty="0" err="1">
                  <a:solidFill>
                    <a:srgbClr val="005C84"/>
                  </a:solidFill>
                  <a:latin typeface="Calibri" panose="020F0502020204030204"/>
                </a:rPr>
                <a:t>Aazani</a:t>
              </a: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 binti Mujahid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Malaysia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87">
              <a:extLst>
                <a:ext uri="{FF2B5EF4-FFF2-40B4-BE49-F238E27FC236}">
                  <a16:creationId xmlns:a16="http://schemas.microsoft.com/office/drawing/2014/main" id="{63FADAEE-6F51-54A4-7CD9-589F82D0B2E3}"/>
                </a:ext>
              </a:extLst>
            </p:cNvPr>
            <p:cNvSpPr txBox="1"/>
            <p:nvPr/>
          </p:nvSpPr>
          <p:spPr>
            <a:xfrm>
              <a:off x="10185245" y="2226295"/>
              <a:ext cx="137409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Deo Florence L. </a:t>
              </a:r>
              <a:r>
                <a:rPr lang="en-GB" sz="1050" b="1" dirty="0" err="1">
                  <a:solidFill>
                    <a:srgbClr val="005C84"/>
                  </a:solidFill>
                  <a:latin typeface="Calibri" panose="020F0502020204030204"/>
                </a:rPr>
                <a:t>Onda</a:t>
              </a:r>
              <a:endParaRPr lang="en-GB" sz="1050" b="1" dirty="0">
                <a:solidFill>
                  <a:srgbClr val="005C84"/>
                </a:solidFill>
                <a:latin typeface="Calibri" panose="020F0502020204030204"/>
              </a:endParaRPr>
            </a:p>
            <a:p>
              <a:pPr algn="ctr"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5C8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Philippines</a:t>
              </a:r>
            </a:p>
          </p:txBody>
        </p:sp>
        <p:sp>
          <p:nvSpPr>
            <p:cNvPr id="22" name="TextBox 87">
              <a:extLst>
                <a:ext uri="{FF2B5EF4-FFF2-40B4-BE49-F238E27FC236}">
                  <a16:creationId xmlns:a16="http://schemas.microsoft.com/office/drawing/2014/main" id="{0DEAFE5F-C7BE-B1B8-AC37-B30685EE853F}"/>
                </a:ext>
              </a:extLst>
            </p:cNvPr>
            <p:cNvSpPr txBox="1"/>
            <p:nvPr/>
          </p:nvSpPr>
          <p:spPr>
            <a:xfrm>
              <a:off x="9558517" y="3821098"/>
              <a:ext cx="73930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Fan Wang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China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87">
              <a:extLst>
                <a:ext uri="{FF2B5EF4-FFF2-40B4-BE49-F238E27FC236}">
                  <a16:creationId xmlns:a16="http://schemas.microsoft.com/office/drawing/2014/main" id="{EB470BE9-ECA8-6B40-8551-02FB4486F39B}"/>
                </a:ext>
              </a:extLst>
            </p:cNvPr>
            <p:cNvSpPr txBox="1"/>
            <p:nvPr/>
          </p:nvSpPr>
          <p:spPr>
            <a:xfrm>
              <a:off x="10707516" y="3821098"/>
              <a:ext cx="76815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Jing Zhang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China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87">
              <a:extLst>
                <a:ext uri="{FF2B5EF4-FFF2-40B4-BE49-F238E27FC236}">
                  <a16:creationId xmlns:a16="http://schemas.microsoft.com/office/drawing/2014/main" id="{675EF7B9-6D30-E78E-37C2-B76FB7951529}"/>
                </a:ext>
              </a:extLst>
            </p:cNvPr>
            <p:cNvSpPr txBox="1"/>
            <p:nvPr/>
          </p:nvSpPr>
          <p:spPr>
            <a:xfrm>
              <a:off x="7889068" y="3821098"/>
              <a:ext cx="14718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Romanus Edy Prabowo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5C8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Indonesia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7FC60DB-DA1F-00DB-CA7C-169A3F75A0E1}"/>
                </a:ext>
              </a:extLst>
            </p:cNvPr>
            <p:cNvSpPr txBox="1"/>
            <p:nvPr/>
          </p:nvSpPr>
          <p:spPr>
            <a:xfrm>
              <a:off x="7186703" y="4410735"/>
              <a:ext cx="4796135" cy="46166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200" dirty="0">
                  <a:solidFill>
                    <a:schemeClr val="bg1"/>
                  </a:solidFill>
                </a:rPr>
                <a:t>IMBeR IPR Workshop: Shared research assets and interests </a:t>
              </a:r>
              <a:br>
                <a:rPr kumimoji="1" lang="en-US" altLang="zh-CN" sz="1200" dirty="0">
                  <a:solidFill>
                    <a:schemeClr val="bg1"/>
                  </a:solidFill>
                </a:rPr>
              </a:br>
              <a:r>
                <a:rPr kumimoji="1" lang="en-US" altLang="zh-CN" sz="1200" dirty="0">
                  <a:solidFill>
                    <a:schemeClr val="bg1"/>
                  </a:solidFill>
                </a:rPr>
                <a:t>for the West Pacific-the Indian Ocean studies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4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8FD42F3-2B0D-4DA6-9D97-BCEA7CB79C2C}"/>
              </a:ext>
            </a:extLst>
          </p:cNvPr>
          <p:cNvGrpSpPr/>
          <p:nvPr/>
        </p:nvGrpSpPr>
        <p:grpSpPr>
          <a:xfrm>
            <a:off x="391644" y="159445"/>
            <a:ext cx="11800356" cy="6425598"/>
            <a:chOff x="391644" y="159445"/>
            <a:chExt cx="11800356" cy="642559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7971FD-579F-3D17-1563-8977AA70D4F1}"/>
                </a:ext>
              </a:extLst>
            </p:cNvPr>
            <p:cNvSpPr txBox="1"/>
            <p:nvPr/>
          </p:nvSpPr>
          <p:spPr>
            <a:xfrm>
              <a:off x="391644" y="1151514"/>
              <a:ext cx="6948955" cy="12958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Dongyan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 Liu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and 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Peter Thompson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Duration: 2022-2025, 18 members, 12 countries (</a:t>
              </a:r>
              <a:r>
                <a:rPr lang="en-US" altLang="zh-CN" dirty="0">
                  <a:solidFill>
                    <a:srgbClr val="7A7A7A"/>
                  </a:solidFill>
                  <a:latin typeface="Roboto" panose="02000000000000000000" pitchFamily="2" charset="0"/>
                  <a:ea typeface="等线" panose="02010600030101010101" pitchFamily="2" charset="-122"/>
                </a:rPr>
                <a:t>six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 continents)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rgbClr val="7A7A7A"/>
                  </a:solidFill>
                  <a:latin typeface="Roboto" panose="02000000000000000000" pitchFamily="2" charset="0"/>
                  <a:ea typeface="等线" panose="02010600030101010101" pitchFamily="2" charset="-122"/>
                </a:rPr>
                <a:t>First online meeting in October/November 2022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4D7020A-4BEA-272B-E852-E7DFC53F2425}"/>
                </a:ext>
              </a:extLst>
            </p:cNvPr>
            <p:cNvSpPr txBox="1"/>
            <p:nvPr/>
          </p:nvSpPr>
          <p:spPr>
            <a:xfrm>
              <a:off x="391645" y="2543446"/>
              <a:ext cx="60997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Contributes to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22D93324-7FE1-CB41-76F4-2602D81E9A75}"/>
                </a:ext>
              </a:extLst>
            </p:cNvPr>
            <p:cNvSpPr txBox="1"/>
            <p:nvPr/>
          </p:nvSpPr>
          <p:spPr>
            <a:xfrm>
              <a:off x="815060" y="2881145"/>
              <a:ext cx="28866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IMBeR Grand Challenge 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774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BEFC3098-66D1-3236-AE1E-E526C99B2C0B}"/>
                </a:ext>
              </a:extLst>
            </p:cNvPr>
            <p:cNvSpPr/>
            <p:nvPr/>
          </p:nvSpPr>
          <p:spPr>
            <a:xfrm>
              <a:off x="565819" y="3192387"/>
              <a:ext cx="338509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4A8D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Understanding and quantifying the state and variability of marine ecosystems </a:t>
              </a:r>
            </a:p>
          </p:txBody>
        </p:sp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D597D99A-E165-541A-7D91-307543168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4375" y="2473122"/>
              <a:ext cx="7582958" cy="1676634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419932-B46B-B5D6-2803-68571E05833D}"/>
                </a:ext>
              </a:extLst>
            </p:cNvPr>
            <p:cNvSpPr txBox="1"/>
            <p:nvPr/>
          </p:nvSpPr>
          <p:spPr>
            <a:xfrm>
              <a:off x="391645" y="4245941"/>
              <a:ext cx="11800355" cy="2339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The group wishes to provide scientifically robust solutions to the global community to remove any human-induced HABs which disturb the natural ecosystem greatly.</a:t>
              </a:r>
            </a:p>
            <a:p>
              <a:pPr marL="8001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zh-CN" dirty="0">
                  <a:solidFill>
                    <a:srgbClr val="7A7A7A"/>
                  </a:solidFill>
                  <a:latin typeface="Roboto" panose="02000000000000000000" pitchFamily="2" charset="0"/>
                  <a:ea typeface="等线" panose="02010600030101010101" pitchFamily="2" charset="-122"/>
                </a:rPr>
                <a:t>the existing knowledge on the nature of HABs and their impact on the adjacent marine ecosystems, </a:t>
              </a:r>
            </a:p>
            <a:p>
              <a:pPr marL="8001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zh-CN" dirty="0">
                  <a:solidFill>
                    <a:srgbClr val="7A7A7A"/>
                  </a:solidFill>
                  <a:latin typeface="Roboto" panose="02000000000000000000" pitchFamily="2" charset="0"/>
                  <a:ea typeface="等线" panose="02010600030101010101" pitchFamily="2" charset="-122"/>
                </a:rPr>
                <a:t>national or regional nutrient reduction policies, </a:t>
              </a:r>
            </a:p>
            <a:p>
              <a:pPr marL="8001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zh-CN" dirty="0">
                  <a:solidFill>
                    <a:srgbClr val="7A7A7A"/>
                  </a:solidFill>
                  <a:latin typeface="Roboto" panose="02000000000000000000" pitchFamily="2" charset="0"/>
                  <a:ea typeface="等线" panose="02010600030101010101" pitchFamily="2" charset="-122"/>
                </a:rPr>
                <a:t>the consequences of such policies on sites, and further wishes to </a:t>
              </a:r>
            </a:p>
            <a:p>
              <a:pPr marL="8001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zh-CN" dirty="0">
                  <a:solidFill>
                    <a:srgbClr val="7A7A7A"/>
                  </a:solidFill>
                  <a:latin typeface="Roboto" panose="02000000000000000000" pitchFamily="2" charset="0"/>
                  <a:ea typeface="等线" panose="02010600030101010101" pitchFamily="2" charset="-122"/>
                </a:rPr>
                <a:t>elucidate the relationship between nutrient reduction policies and climate-driven effects. </a:t>
              </a:r>
            </a:p>
          </p:txBody>
        </p:sp>
        <p:pic>
          <p:nvPicPr>
            <p:cNvPr id="1028" name="Picture 4" descr="Dongyan">
              <a:extLst>
                <a:ext uri="{FF2B5EF4-FFF2-40B4-BE49-F238E27FC236}">
                  <a16:creationId xmlns:a16="http://schemas.microsoft.com/office/drawing/2014/main" id="{759E6596-C00A-23D0-B1EC-4B88AB9F5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6190" y="159445"/>
              <a:ext cx="1519046" cy="130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Peter Thompson">
              <a:extLst>
                <a:ext uri="{FF2B5EF4-FFF2-40B4-BE49-F238E27FC236}">
                  <a16:creationId xmlns:a16="http://schemas.microsoft.com/office/drawing/2014/main" id="{6C212767-F760-65DA-EFF4-FD5E0CEC4C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70633" y="159445"/>
              <a:ext cx="1667316" cy="130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87">
              <a:extLst>
                <a:ext uri="{FF2B5EF4-FFF2-40B4-BE49-F238E27FC236}">
                  <a16:creationId xmlns:a16="http://schemas.microsoft.com/office/drawing/2014/main" id="{82FDEF05-2819-226D-83C5-88B8B671E080}"/>
                </a:ext>
              </a:extLst>
            </p:cNvPr>
            <p:cNvSpPr txBox="1"/>
            <p:nvPr/>
          </p:nvSpPr>
          <p:spPr>
            <a:xfrm>
              <a:off x="9018733" y="1466850"/>
              <a:ext cx="87395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Dongyan Liu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China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87">
              <a:extLst>
                <a:ext uri="{FF2B5EF4-FFF2-40B4-BE49-F238E27FC236}">
                  <a16:creationId xmlns:a16="http://schemas.microsoft.com/office/drawing/2014/main" id="{80C9BED2-DFE9-1EBF-111A-135B1CC4DC06}"/>
                </a:ext>
              </a:extLst>
            </p:cNvPr>
            <p:cNvSpPr txBox="1"/>
            <p:nvPr/>
          </p:nvSpPr>
          <p:spPr>
            <a:xfrm>
              <a:off x="10650293" y="1469412"/>
              <a:ext cx="110799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Peter Thompson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Australia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文本框 2">
              <a:extLst>
                <a:ext uri="{FF2B5EF4-FFF2-40B4-BE49-F238E27FC236}">
                  <a16:creationId xmlns:a16="http://schemas.microsoft.com/office/drawing/2014/main" id="{220EE9CB-79E1-6758-A050-C2C61A569965}"/>
                </a:ext>
              </a:extLst>
            </p:cNvPr>
            <p:cNvSpPr txBox="1"/>
            <p:nvPr/>
          </p:nvSpPr>
          <p:spPr>
            <a:xfrm>
              <a:off x="3058064" y="347060"/>
              <a:ext cx="2643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rgbClr val="2774AA"/>
                  </a:solidFill>
                  <a:latin typeface="Franklin Gothic Medium Cond" panose="020B0606030402020204" pitchFamily="34" charset="0"/>
                </a:rPr>
                <a:t>Post-Eutrophication</a:t>
              </a:r>
            </a:p>
            <a:p>
              <a:r>
                <a:rPr lang="en-US" altLang="zh-CN" sz="1600" dirty="0">
                  <a:solidFill>
                    <a:srgbClr val="2774AA"/>
                  </a:solidFill>
                  <a:latin typeface="Franklin Gothic Medium" panose="020B0603020102020204" pitchFamily="34" charset="0"/>
                </a:rPr>
                <a:t>Synthesis Group </a:t>
              </a:r>
              <a:r>
                <a:rPr lang="zh-CN" altLang="zh-CN" sz="1600" dirty="0">
                  <a:solidFill>
                    <a:srgbClr val="2774AA"/>
                  </a:solidFill>
                  <a:latin typeface="Franklin Gothic Medium" panose="020B0603020102020204" pitchFamily="34" charset="0"/>
                </a:rPr>
                <a:t> </a:t>
              </a:r>
              <a:endParaRPr kumimoji="1" lang="zh-CN" altLang="en-US" sz="1600" dirty="0">
                <a:solidFill>
                  <a:srgbClr val="2774AA"/>
                </a:solidFill>
                <a:latin typeface="Franklin Gothic Medium" panose="020B0603020102020204" pitchFamily="34" charset="0"/>
              </a:endParaRPr>
            </a:p>
          </p:txBody>
        </p:sp>
        <p:pic>
          <p:nvPicPr>
            <p:cNvPr id="8" name="Picture 40">
              <a:extLst>
                <a:ext uri="{FF2B5EF4-FFF2-40B4-BE49-F238E27FC236}">
                  <a16:creationId xmlns:a16="http://schemas.microsoft.com/office/drawing/2014/main" id="{DB9F3CBA-4E1D-89AE-8FB0-2BBB0D6AF0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81" b="-1128"/>
            <a:stretch/>
          </p:blipFill>
          <p:spPr bwMode="auto">
            <a:xfrm>
              <a:off x="391644" y="350459"/>
              <a:ext cx="2360030" cy="58976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03884FB8-C170-D01E-255A-F02E8098E253}"/>
                </a:ext>
              </a:extLst>
            </p:cNvPr>
            <p:cNvCxnSpPr>
              <a:cxnSpLocks/>
            </p:cNvCxnSpPr>
            <p:nvPr/>
          </p:nvCxnSpPr>
          <p:spPr>
            <a:xfrm>
              <a:off x="2930176" y="400226"/>
              <a:ext cx="0" cy="540000"/>
            </a:xfrm>
            <a:prstGeom prst="line">
              <a:avLst/>
            </a:prstGeom>
            <a:ln w="19050">
              <a:solidFill>
                <a:srgbClr val="2774AA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25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1184</Words>
  <Application>Microsoft Macintosh PowerPoint</Application>
  <PresentationFormat>宽屏</PresentationFormat>
  <Paragraphs>383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等线</vt:lpstr>
      <vt:lpstr>等线 Light</vt:lpstr>
      <vt:lpstr>Arial MT</vt:lpstr>
      <vt:lpstr>gnuolane</vt:lpstr>
      <vt:lpstr>Arial</vt:lpstr>
      <vt:lpstr>Calibri</vt:lpstr>
      <vt:lpstr>Calibri Light</vt:lpstr>
      <vt:lpstr>Franklin Gothic Demi</vt:lpstr>
      <vt:lpstr>Franklin Gothic Medium</vt:lpstr>
      <vt:lpstr>Franklin Gothic Medium Cond</vt:lpstr>
      <vt:lpstr>Roboto</vt:lpstr>
      <vt:lpstr>Times New Roman</vt:lpstr>
      <vt:lpstr>Wingdings</vt:lpstr>
      <vt:lpstr>Office 主题​​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Publications</vt:lpstr>
      <vt:lpstr>Implementation Strategy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Fang ZUO</dc:creator>
  <cp:lastModifiedBy>Fang ZUO</cp:lastModifiedBy>
  <cp:revision>146</cp:revision>
  <dcterms:created xsi:type="dcterms:W3CDTF">2022-10-02T14:43:35Z</dcterms:created>
  <dcterms:modified xsi:type="dcterms:W3CDTF">2022-10-04T16:35:52Z</dcterms:modified>
</cp:coreProperties>
</file>