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6" r:id="rId2"/>
    <p:sldId id="386" r:id="rId3"/>
    <p:sldId id="444" r:id="rId4"/>
    <p:sldId id="429" r:id="rId5"/>
    <p:sldId id="431" r:id="rId6"/>
    <p:sldId id="376" r:id="rId7"/>
    <p:sldId id="381" r:id="rId8"/>
    <p:sldId id="445" r:id="rId9"/>
  </p:sldIdLst>
  <p:sldSz cx="9144000" cy="6858000" type="screen4x3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">
          <p15:clr>
            <a:srgbClr val="A4A3A4"/>
          </p15:clr>
        </p15:guide>
        <p15:guide id="2" pos="34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1"/>
    <p:restoredTop sz="94649"/>
  </p:normalViewPr>
  <p:slideViewPr>
    <p:cSldViewPr snapToGrid="0" snapToObjects="1">
      <p:cViewPr varScale="1">
        <p:scale>
          <a:sx n="102" d="100"/>
          <a:sy n="102" d="100"/>
        </p:scale>
        <p:origin x="1336" y="176"/>
      </p:cViewPr>
      <p:guideLst>
        <p:guide orient="horz" pos="120"/>
        <p:guide pos="342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85EBBE-AD98-B2B0-65F8-97DFF211E6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394764-6821-C5DB-AA7A-7523C8CC44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5C6F6E2-61AD-9344-BCDC-D18A82D7AF9B}" type="datetime1">
              <a:rPr lang="fr-FR" altLang="en-FR"/>
              <a:pPr>
                <a:defRPr/>
              </a:pPr>
              <a:t>02/10/2022</a:t>
            </a:fld>
            <a:endParaRPr lang="fr-FR" altLang="en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0A2069-95B3-4331-04FD-63005F085B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2359D3-83F8-5F7A-E8C8-D9FBFDE8ED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1BB79B-7495-8548-B13A-9C996471A8A4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0461E08-067A-7CD6-42CF-EF9EA8E62E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697C8F8-6DF7-4920-9497-FDE6E03BFFF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16DA28-19C5-934D-A53A-621DC4393EB3}" type="datetime1">
              <a:rPr lang="fr-FR" altLang="en-FR"/>
              <a:pPr>
                <a:defRPr/>
              </a:pPr>
              <a:t>02/10/2022</a:t>
            </a:fld>
            <a:endParaRPr lang="fr-FR" altLang="en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0930D602-7AD0-7B04-4601-6F5142414F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6343AB8A-1760-8B88-1F78-2FD09A7DE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altLang="en-FR" noProof="0"/>
              <a:t>Cliquez pour modifier les styles du texte du masque</a:t>
            </a:r>
          </a:p>
          <a:p>
            <a:pPr lvl="1"/>
            <a:r>
              <a:rPr lang="es-ES_tradnl" altLang="en-FR" noProof="0"/>
              <a:t>Deuxième niveau</a:t>
            </a:r>
          </a:p>
          <a:p>
            <a:pPr lvl="2"/>
            <a:r>
              <a:rPr lang="es-ES_tradnl" altLang="en-FR" noProof="0"/>
              <a:t>Troisième niveau</a:t>
            </a:r>
          </a:p>
          <a:p>
            <a:pPr lvl="3"/>
            <a:r>
              <a:rPr lang="es-ES_tradnl" altLang="en-FR" noProof="0"/>
              <a:t>Quatrième niveau</a:t>
            </a:r>
          </a:p>
          <a:p>
            <a:pPr lvl="4"/>
            <a:r>
              <a:rPr lang="es-ES_tradnl" altLang="en-FR" noProof="0"/>
              <a:t>Cinquième niveau</a:t>
            </a:r>
            <a:endParaRPr lang="fr-FR" altLang="en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D3C469-1574-2111-5587-C2360EB7B7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D33CA3-DE4C-5A66-01A5-F2A246686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9D84C2E-801A-AC4C-90D3-2A67A41AE66A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>
            <a:extLst>
              <a:ext uri="{FF2B5EF4-FFF2-40B4-BE49-F238E27FC236}">
                <a16:creationId xmlns:a16="http://schemas.microsoft.com/office/drawing/2014/main" id="{FB64BFA6-608E-15B7-CC07-0EB2E89A58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Espace réservé des commentaires 2">
            <a:extLst>
              <a:ext uri="{FF2B5EF4-FFF2-40B4-BE49-F238E27FC236}">
                <a16:creationId xmlns:a16="http://schemas.microsoft.com/office/drawing/2014/main" id="{55691BE4-4CEC-47B8-98BC-1836576FBB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 altLang="en-FR">
              <a:ea typeface="ＭＳ Ｐゴシック" panose="020B0600070205080204" pitchFamily="34" charset="-128"/>
            </a:endParaRPr>
          </a:p>
        </p:txBody>
      </p:sp>
      <p:sp>
        <p:nvSpPr>
          <p:cNvPr id="16387" name="Espace réservé du numéro de diapositive 3">
            <a:extLst>
              <a:ext uri="{FF2B5EF4-FFF2-40B4-BE49-F238E27FC236}">
                <a16:creationId xmlns:a16="http://schemas.microsoft.com/office/drawing/2014/main" id="{D9BB502B-2B92-A8FB-10DF-6C4BFB9FD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786564-7F3C-4E47-B60A-7F3111B95260}" type="slidenum">
              <a:rPr lang="fr-FR" altLang="en-FR" smtClean="0"/>
              <a:pPr/>
              <a:t>1</a:t>
            </a:fld>
            <a:endParaRPr lang="fr-FR" altLang="en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984B3095-960E-825D-8D04-3F41D3FEC5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65FCD43D-BFF1-3172-817F-227D3E31E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FR">
                <a:ea typeface="ＭＳ Ｐゴシック" panose="020B0600070205080204" pitchFamily="34" charset="-128"/>
              </a:rPr>
              <a:t>OSM 2020 Session: "Linking the Biology, Geochemistry, and Circulation of the Gulf of Mexico”, Co-chairs: Alan Shiller, Angela Knapp, Heather Benway, Juan Carlos Herguera. &gt;50 abstracts; 2 papers in press.</a:t>
            </a:r>
          </a:p>
          <a:p>
            <a:endParaRPr lang="en-US" altLang="en-FR"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0649745A-2DCA-A386-C167-30EE1B82B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C41AF9A-1E58-0243-89CD-F778CA132903}" type="slidenum">
              <a:rPr lang="fr-FR" altLang="en-FR" smtClean="0"/>
              <a:pPr/>
              <a:t>3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1073697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D84C2E-801A-AC4C-90D3-2A67A41AE66A}" type="slidenum">
              <a:rPr lang="fr-FR" altLang="en-FR" smtClean="0"/>
              <a:pPr>
                <a:defRPr/>
              </a:pPr>
              <a:t>5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49973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>
            <a:extLst>
              <a:ext uri="{FF2B5EF4-FFF2-40B4-BE49-F238E27FC236}">
                <a16:creationId xmlns:a16="http://schemas.microsoft.com/office/drawing/2014/main" id="{DDAEE7E7-A306-581A-93BE-166FEAF002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Espace réservé des commentaires 2">
            <a:extLst>
              <a:ext uri="{FF2B5EF4-FFF2-40B4-BE49-F238E27FC236}">
                <a16:creationId xmlns:a16="http://schemas.microsoft.com/office/drawing/2014/main" id="{C7AE5ECA-F6FA-16A5-2E8E-1AB169B904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 altLang="en-FR">
              <a:ea typeface="ＭＳ Ｐゴシック" panose="020B0600070205080204" pitchFamily="34" charset="-128"/>
            </a:endParaRPr>
          </a:p>
        </p:txBody>
      </p:sp>
      <p:sp>
        <p:nvSpPr>
          <p:cNvPr id="23555" name="Espace réservé du numéro de diapositive 3">
            <a:extLst>
              <a:ext uri="{FF2B5EF4-FFF2-40B4-BE49-F238E27FC236}">
                <a16:creationId xmlns:a16="http://schemas.microsoft.com/office/drawing/2014/main" id="{3309822B-291F-9D06-FE60-A520F28FE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E0DA78-3639-CC41-BB86-4E0575045D04}" type="slidenum">
              <a:rPr lang="fr-FR" altLang="en-FR" smtClean="0"/>
              <a:pPr/>
              <a:t>6</a:t>
            </a:fld>
            <a:endParaRPr lang="fr-FR" altLang="en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6522C34-E022-B90E-8AFB-C8DA0B7FFC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5193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7" descr="Historic_rdv_GEOTRACES.jpg">
            <a:extLst>
              <a:ext uri="{FF2B5EF4-FFF2-40B4-BE49-F238E27FC236}">
                <a16:creationId xmlns:a16="http://schemas.microsoft.com/office/drawing/2014/main" id="{AF039B37-0CA0-FCE2-37A7-78CA318B78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388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Cliquez pour modifier le style des sous-titres du masque</a:t>
            </a:r>
            <a:endParaRPr lang="fr-FR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99E9A163-2088-F702-7CD3-86EE581D2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3A5F957-C022-3146-9899-83BF0B98F7AF}" type="datetime1">
              <a:rPr lang="en-US" altLang="en-FR"/>
              <a:pPr>
                <a:defRPr/>
              </a:pPr>
              <a:t>10/2/22</a:t>
            </a:fld>
            <a:endParaRPr lang="fr-FR" altLang="en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31082AE1-7B1E-2404-8AD1-FA0F606F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BE3F297-4BD5-9AA5-747E-732896E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82BE0-D57D-C146-9166-FAEB46F8BFD7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3037035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820269-8B4F-EAC2-AA2D-C4ECD0DC79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425" y="274638"/>
            <a:ext cx="136525" cy="558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12055A-13EC-B400-C26F-3687862BAE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457200"/>
            <a:ext cx="136525" cy="282575"/>
          </a:xfrm>
          <a:prstGeom prst="rect">
            <a:avLst/>
          </a:prstGeom>
          <a:solidFill>
            <a:srgbClr val="C3000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78CB7FE-0FEF-0F19-8ECE-5D15AE18E5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5193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5950" y="274638"/>
            <a:ext cx="7934325" cy="5588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Cliquez pour modifier les styles du texte du masque</a:t>
            </a:r>
          </a:p>
          <a:p>
            <a:pPr lvl="1"/>
            <a:r>
              <a:rPr lang="es-ES_tradnl"/>
              <a:t>Deuxième niveau</a:t>
            </a:r>
          </a:p>
          <a:p>
            <a:pPr lvl="2"/>
            <a:r>
              <a:rPr lang="es-ES_tradnl"/>
              <a:t>Troisième niveau</a:t>
            </a:r>
          </a:p>
          <a:p>
            <a:pPr lvl="3"/>
            <a:r>
              <a:rPr lang="es-ES_tradnl"/>
              <a:t>Quatrième niveau</a:t>
            </a:r>
          </a:p>
          <a:p>
            <a:pPr lvl="4"/>
            <a:r>
              <a:rPr lang="es-ES_tradnl"/>
              <a:t>Cinquième niveau</a:t>
            </a:r>
            <a:endParaRPr lang="fr-FR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8F3D111C-56C7-FF00-0C39-ECE568A2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42E4DD4-FD39-8A42-9B95-F8796236886C}" type="datetime1">
              <a:rPr lang="en-US" altLang="en-FR"/>
              <a:pPr>
                <a:defRPr/>
              </a:pPr>
              <a:t>10/2/22</a:t>
            </a:fld>
            <a:endParaRPr lang="fr-FR" altLang="en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CF06005E-EF96-F70E-2B13-A4C5D411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8C7FE58-0446-2E00-D875-E530707A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31F8A-4822-BA48-A030-61E0DC595D67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7466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3">
            <a:extLst>
              <a:ext uri="{FF2B5EF4-FFF2-40B4-BE49-F238E27FC236}">
                <a16:creationId xmlns:a16="http://schemas.microsoft.com/office/drawing/2014/main" id="{D7541B69-59A1-C0D2-5125-1A284C708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49238"/>
            <a:ext cx="8262938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905F8B-31D4-75DD-968C-FA44E8B7AC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425" y="274638"/>
            <a:ext cx="136525" cy="558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3DB07D-8FB6-A89C-6B15-C77436C228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457200"/>
            <a:ext cx="136525" cy="282575"/>
          </a:xfrm>
          <a:prstGeom prst="rect">
            <a:avLst/>
          </a:prstGeom>
          <a:solidFill>
            <a:srgbClr val="C3000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5EFD813-7A1B-2E1F-FBD9-604127457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5193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Cliquez pour modifier les styles du texte du masque</a:t>
            </a:r>
          </a:p>
          <a:p>
            <a:pPr lvl="1"/>
            <a:r>
              <a:rPr lang="es-ES_tradnl"/>
              <a:t>Deuxième niveau</a:t>
            </a:r>
          </a:p>
          <a:p>
            <a:pPr lvl="2"/>
            <a:r>
              <a:rPr lang="es-ES_tradnl"/>
              <a:t>Troisième niveau</a:t>
            </a:r>
          </a:p>
          <a:p>
            <a:pPr lvl="3"/>
            <a:r>
              <a:rPr lang="es-ES_tradnl"/>
              <a:t>Quatrième niveau</a:t>
            </a:r>
          </a:p>
          <a:p>
            <a:pPr lvl="4"/>
            <a:r>
              <a:rPr lang="es-ES_tradnl"/>
              <a:t>Cinquième niveau</a:t>
            </a:r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CC85F5E2-74AF-7CE7-61AA-13F2EF7AC9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409FD3D-254D-8D47-BE52-8DB7DE170F40}" type="datetime1">
              <a:rPr lang="en-US" altLang="en-FR"/>
              <a:pPr>
                <a:defRPr/>
              </a:pPr>
              <a:t>10/2/22</a:t>
            </a:fld>
            <a:endParaRPr lang="fr-FR" altLang="en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EBF186C-5CB3-2F52-F183-5826593CD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8E6C8BC3-7742-2F69-4168-35B7B0726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64872-8A69-A949-A035-F9B07B22B3E2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112393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2A0710E-40A9-ED3C-2133-37F6BE24CE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5193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7">
            <a:extLst>
              <a:ext uri="{FF2B5EF4-FFF2-40B4-BE49-F238E27FC236}">
                <a16:creationId xmlns:a16="http://schemas.microsoft.com/office/drawing/2014/main" id="{F57F9494-3340-79A4-0641-EDE2838A659F}"/>
              </a:ext>
            </a:extLst>
          </p:cNvPr>
          <p:cNvCxnSpPr/>
          <p:nvPr userDrawn="1"/>
        </p:nvCxnSpPr>
        <p:spPr>
          <a:xfrm>
            <a:off x="615950" y="833438"/>
            <a:ext cx="7934325" cy="0"/>
          </a:xfrm>
          <a:prstGeom prst="line">
            <a:avLst/>
          </a:prstGeom>
          <a:ln>
            <a:solidFill>
              <a:srgbClr val="51A6C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9438" y="274638"/>
            <a:ext cx="7934325" cy="558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A6C2"/>
                </a:solidFill>
                <a:latin typeface="Avenir Black"/>
                <a:cs typeface="Avenir Black"/>
              </a:defRPr>
            </a:lvl1pPr>
          </a:lstStyle>
          <a:p>
            <a:r>
              <a:rPr lang="en-GB" noProof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Light"/>
                <a:cs typeface="Avenir Light"/>
              </a:defRPr>
            </a:lvl1pPr>
            <a:lvl2pPr>
              <a:defRPr>
                <a:latin typeface="Avenir Light"/>
                <a:cs typeface="Avenir Light"/>
              </a:defRPr>
            </a:lvl2pPr>
            <a:lvl3pPr>
              <a:defRPr>
                <a:latin typeface="Avenir Light"/>
                <a:cs typeface="Avenir Light"/>
              </a:defRPr>
            </a:lvl3pPr>
            <a:lvl4pPr>
              <a:defRPr>
                <a:latin typeface="Avenir Light"/>
                <a:cs typeface="Avenir Light"/>
              </a:defRPr>
            </a:lvl4pPr>
            <a:lvl5pPr>
              <a:defRPr>
                <a:latin typeface="Avenir Light"/>
                <a:cs typeface="Avenir Light"/>
              </a:defRPr>
            </a:lvl5pPr>
          </a:lstStyle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E1476CDE-F989-E328-543E-033056FF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0CBC025-9481-8448-9772-7A41487A1C00}" type="datetime1">
              <a:rPr lang="en-US" altLang="en-FR"/>
              <a:pPr>
                <a:defRPr/>
              </a:pPr>
              <a:t>10/2/22</a:t>
            </a:fld>
            <a:endParaRPr lang="fr-FR" altLang="en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2342078-9324-43A5-2DB8-8E3402C1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9A05A57C-9C74-5B12-5FC3-7EC3A2BB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23BCE-3D1A-9941-8A81-2B316C5385A8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207967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BAEA6A-3930-23F8-8B19-261D1BCDFC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425" y="274638"/>
            <a:ext cx="136525" cy="558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268434-A607-5EFE-AA12-7F5FE9932D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457200"/>
            <a:ext cx="136525" cy="282575"/>
          </a:xfrm>
          <a:prstGeom prst="rect">
            <a:avLst/>
          </a:prstGeom>
          <a:solidFill>
            <a:srgbClr val="C3000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199E2B-83DA-B96C-A2F9-B519B623CE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5193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Cliquez pour modifier les styles du texte du masque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98951C53-F79C-2AC9-0FBE-EBE2C96A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5742FAE-52C1-D84A-8946-BA01FD647B5F}" type="datetime1">
              <a:rPr lang="en-US" altLang="en-FR"/>
              <a:pPr>
                <a:defRPr/>
              </a:pPr>
              <a:t>10/2/22</a:t>
            </a:fld>
            <a:endParaRPr lang="fr-FR" altLang="en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1434CE5-098E-51D4-8712-2CCA5EA4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C0F1409-9E96-76F9-ABD0-FD4988E9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722C2-99B2-2B4E-86BC-2AE3CB693A74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404678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AD8399-DEC0-7864-3BCF-8CA8BBD1B2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425" y="274638"/>
            <a:ext cx="136525" cy="558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698305-5E07-E49B-8869-7274B80B8F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457200"/>
            <a:ext cx="136525" cy="282575"/>
          </a:xfrm>
          <a:prstGeom prst="rect">
            <a:avLst/>
          </a:prstGeom>
          <a:solidFill>
            <a:srgbClr val="C3000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C298F39-9A4D-F26D-9C62-D327D0775F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5193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5950" y="274638"/>
            <a:ext cx="7934325" cy="5588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Cliquez pour modifier les styles du texte du masque</a:t>
            </a:r>
          </a:p>
          <a:p>
            <a:pPr lvl="1"/>
            <a:r>
              <a:rPr lang="es-ES_tradnl"/>
              <a:t>Deuxième niveau</a:t>
            </a:r>
          </a:p>
          <a:p>
            <a:pPr lvl="2"/>
            <a:r>
              <a:rPr lang="es-ES_tradnl"/>
              <a:t>Troisième niveau</a:t>
            </a:r>
          </a:p>
          <a:p>
            <a:pPr lvl="3"/>
            <a:r>
              <a:rPr lang="es-ES_tradnl"/>
              <a:t>Quatrième niveau</a:t>
            </a:r>
          </a:p>
          <a:p>
            <a:pPr lvl="4"/>
            <a:r>
              <a:rPr lang="es-ES_tradnl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Cliquez pour modifier les styles du texte du masque</a:t>
            </a:r>
          </a:p>
          <a:p>
            <a:pPr lvl="1"/>
            <a:r>
              <a:rPr lang="es-ES_tradnl"/>
              <a:t>Deuxième niveau</a:t>
            </a:r>
          </a:p>
          <a:p>
            <a:pPr lvl="2"/>
            <a:r>
              <a:rPr lang="es-ES_tradnl"/>
              <a:t>Troisième niveau</a:t>
            </a:r>
          </a:p>
          <a:p>
            <a:pPr lvl="3"/>
            <a:r>
              <a:rPr lang="es-ES_tradnl"/>
              <a:t>Quatrième niveau</a:t>
            </a:r>
          </a:p>
          <a:p>
            <a:pPr lvl="4"/>
            <a:r>
              <a:rPr lang="es-ES_tradnl"/>
              <a:t>Cinquième niveau</a:t>
            </a:r>
            <a:endParaRPr lang="fr-FR"/>
          </a:p>
        </p:txBody>
      </p: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C6A73D94-D254-3377-81D4-01F45BA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BA5FAD4-5945-AE44-AF2F-B8EBB8885FAE}" type="datetime1">
              <a:rPr lang="en-US" altLang="en-FR"/>
              <a:pPr>
                <a:defRPr/>
              </a:pPr>
              <a:t>10/2/22</a:t>
            </a:fld>
            <a:endParaRPr lang="fr-FR" altLang="en-FR"/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DB96B79D-FAFA-A45A-FEB1-C90AE4D8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DACD509A-F32C-A57A-CB9C-61012FD7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39311-9EE8-1F49-ABEE-CC8F371439E9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82018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4DC293-C69D-2B2A-DC6F-CA915CE529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425" y="274638"/>
            <a:ext cx="136525" cy="558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0A6538-6E4F-5753-8B0C-A81BB4B50E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457200"/>
            <a:ext cx="136525" cy="282575"/>
          </a:xfrm>
          <a:prstGeom prst="rect">
            <a:avLst/>
          </a:prstGeom>
          <a:solidFill>
            <a:srgbClr val="C3000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B1B37D5-DB7A-3BD7-B763-FB6674483F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5193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5950" y="274638"/>
            <a:ext cx="7934325" cy="55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Cliquez pour modifier les styles du texte du masque</a:t>
            </a:r>
          </a:p>
          <a:p>
            <a:pPr lvl="1"/>
            <a:r>
              <a:rPr lang="es-ES_tradnl"/>
              <a:t>Deuxième niveau</a:t>
            </a:r>
          </a:p>
          <a:p>
            <a:pPr lvl="2"/>
            <a:r>
              <a:rPr lang="es-ES_tradnl"/>
              <a:t>Troisième niveau</a:t>
            </a:r>
          </a:p>
          <a:p>
            <a:pPr lvl="3"/>
            <a:r>
              <a:rPr lang="es-ES_tradnl"/>
              <a:t>Quatrième niveau</a:t>
            </a:r>
          </a:p>
          <a:p>
            <a:pPr lvl="4"/>
            <a:r>
              <a:rPr lang="es-ES_tradnl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Cliquez pour modifier les styles du texte du masque</a:t>
            </a:r>
          </a:p>
          <a:p>
            <a:pPr lvl="1"/>
            <a:r>
              <a:rPr lang="es-ES_tradnl"/>
              <a:t>Deuxième niveau</a:t>
            </a:r>
          </a:p>
          <a:p>
            <a:pPr lvl="2"/>
            <a:r>
              <a:rPr lang="es-ES_tradnl"/>
              <a:t>Troisième niveau</a:t>
            </a:r>
          </a:p>
          <a:p>
            <a:pPr lvl="3"/>
            <a:r>
              <a:rPr lang="es-ES_tradnl"/>
              <a:t>Quatrième niveau</a:t>
            </a:r>
          </a:p>
          <a:p>
            <a:pPr lvl="4"/>
            <a:r>
              <a:rPr lang="es-ES_tradnl"/>
              <a:t>Cinquième niveau</a:t>
            </a:r>
            <a:endParaRPr lang="fr-FR"/>
          </a:p>
        </p:txBody>
      </p:sp>
      <p:sp>
        <p:nvSpPr>
          <p:cNvPr id="10" name="Espace réservé de la date 6">
            <a:extLst>
              <a:ext uri="{FF2B5EF4-FFF2-40B4-BE49-F238E27FC236}">
                <a16:creationId xmlns:a16="http://schemas.microsoft.com/office/drawing/2014/main" id="{5D712630-5F33-432C-CBE9-4543744D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3372F89-8A48-814D-BC6C-58254CCE9A51}" type="datetime1">
              <a:rPr lang="en-US" altLang="en-FR"/>
              <a:pPr>
                <a:defRPr/>
              </a:pPr>
              <a:t>10/2/22</a:t>
            </a:fld>
            <a:endParaRPr lang="fr-FR" altLang="en-FR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89244C16-84E3-FB25-56D9-BB28BC0B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Espace réservé du numéro de diapositive 8">
            <a:extLst>
              <a:ext uri="{FF2B5EF4-FFF2-40B4-BE49-F238E27FC236}">
                <a16:creationId xmlns:a16="http://schemas.microsoft.com/office/drawing/2014/main" id="{50ECE11E-ED8A-E646-5111-BCEF97311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7E1D-BACC-2A49-B5A2-D0BF0A9DB906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72876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76CDFC-85AC-237C-E47C-8D5BCD4381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425" y="274638"/>
            <a:ext cx="136525" cy="558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14C6B6-2625-006F-A9D2-BC3FA00369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457200"/>
            <a:ext cx="136525" cy="282575"/>
          </a:xfrm>
          <a:prstGeom prst="rect">
            <a:avLst/>
          </a:prstGeom>
          <a:solidFill>
            <a:srgbClr val="C3000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5CB2D95-183F-E41A-5C0F-788F5725FE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5193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5950" y="274638"/>
            <a:ext cx="7934325" cy="5588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Cliquez et modifiez le titre</a:t>
            </a:r>
            <a:endParaRPr lang="fr-FR"/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B6ED5D6B-4489-D27A-0C0A-441270D9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EA3C111-62BB-B242-BD8A-C4CDAB1E42BC}" type="datetime1">
              <a:rPr lang="en-US" altLang="en-FR"/>
              <a:pPr>
                <a:defRPr/>
              </a:pPr>
              <a:t>10/2/22</a:t>
            </a:fld>
            <a:endParaRPr lang="fr-FR" altLang="en-FR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F9CD74DA-61EF-9F64-D350-188A01CB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96B5A698-EEB1-F7C0-EB77-B322ABEE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00CB4-7546-274D-95A1-D3AA70902AF2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376698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25EDB7-1A1A-AFB5-2A5B-A3BBF01CA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425" y="274638"/>
            <a:ext cx="136525" cy="558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B6B6BA-367D-83A0-FD96-2566FFC53C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457200"/>
            <a:ext cx="136525" cy="282575"/>
          </a:xfrm>
          <a:prstGeom prst="rect">
            <a:avLst/>
          </a:prstGeom>
          <a:solidFill>
            <a:srgbClr val="C3000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EDEAB14-BA41-E36A-0E33-3F461F0B1B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5193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36BE3251-46A7-9FCC-A773-6A50F9E9E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189173A-207B-7E43-81AC-BEB0A1ABAEC1}" type="datetime1">
              <a:rPr lang="en-US" altLang="en-FR"/>
              <a:pPr>
                <a:defRPr/>
              </a:pPr>
              <a:t>10/2/22</a:t>
            </a:fld>
            <a:endParaRPr lang="fr-FR" altLang="en-FR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4D9C06A8-43CA-FCF3-9145-902A544F8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ED276F24-711E-781E-2FC7-5CE13874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B00B2-5443-774A-9A46-A00F1AE24371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287493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DB93F4-BDE5-9A96-B65C-634F31512C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425" y="274638"/>
            <a:ext cx="136525" cy="558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1EC5B-B0B7-30F3-D15F-A6424CAB7D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457200"/>
            <a:ext cx="136525" cy="282575"/>
          </a:xfrm>
          <a:prstGeom prst="rect">
            <a:avLst/>
          </a:prstGeom>
          <a:solidFill>
            <a:srgbClr val="C3000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313922-7271-EA4D-4EA1-83735F7567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5193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Cliquez pour modifier les styles du texte du masque</a:t>
            </a:r>
          </a:p>
          <a:p>
            <a:pPr lvl="1"/>
            <a:r>
              <a:rPr lang="es-ES_tradnl"/>
              <a:t>Deuxième niveau</a:t>
            </a:r>
          </a:p>
          <a:p>
            <a:pPr lvl="2"/>
            <a:r>
              <a:rPr lang="es-ES_tradnl"/>
              <a:t>Troisième niveau</a:t>
            </a:r>
          </a:p>
          <a:p>
            <a:pPr lvl="3"/>
            <a:r>
              <a:rPr lang="es-ES_tradnl"/>
              <a:t>Quatrième niveau</a:t>
            </a:r>
          </a:p>
          <a:p>
            <a:pPr lvl="4"/>
            <a:r>
              <a:rPr lang="es-ES_tradnl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Cliquez pour modifier les styles du texte du masque</a:t>
            </a:r>
          </a:p>
        </p:txBody>
      </p: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468BFF9C-00B5-5072-0690-8E1F77317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DF57E6E-0E21-0144-B075-DD10D5838F68}" type="datetime1">
              <a:rPr lang="en-US" altLang="en-FR"/>
              <a:pPr>
                <a:defRPr/>
              </a:pPr>
              <a:t>10/2/22</a:t>
            </a:fld>
            <a:endParaRPr lang="fr-FR" altLang="en-FR"/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3695F086-64F2-21D4-521E-16CF2CC7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7EFADCB8-C2C1-BBAB-6602-3E983008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79018-805E-0A4E-B255-FDA4A45A1DD6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157164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40BE92-ADBA-9811-6088-A4D028F30E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425" y="274638"/>
            <a:ext cx="136525" cy="558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3E19C7-C5DB-2113-4F20-B1650CD0B3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457200"/>
            <a:ext cx="136525" cy="282575"/>
          </a:xfrm>
          <a:prstGeom prst="rect">
            <a:avLst/>
          </a:prstGeom>
          <a:solidFill>
            <a:srgbClr val="C3000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1DFF0FF-D2FD-65B1-4FDF-8F564A88AC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5193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Cliquez pour modifier les styles du texte du masque</a:t>
            </a:r>
          </a:p>
        </p:txBody>
      </p: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DC615F9B-846F-8798-7002-5C8B31FD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A549C6B-4250-CC47-8264-A2CF754FB02F}" type="datetime1">
              <a:rPr lang="en-US" altLang="en-FR"/>
              <a:pPr>
                <a:defRPr/>
              </a:pPr>
              <a:t>10/2/22</a:t>
            </a:fld>
            <a:endParaRPr lang="fr-FR" altLang="en-FR"/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6969CA5D-BDC6-EE1B-4663-96BC1275C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5781284D-32F5-99D4-A440-F161D70C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BA710-DFC1-934C-AAF5-C41B0B937E94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2810688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exte 2">
            <a:extLst>
              <a:ext uri="{FF2B5EF4-FFF2-40B4-BE49-F238E27FC236}">
                <a16:creationId xmlns:a16="http://schemas.microsoft.com/office/drawing/2014/main" id="{01165EBC-35A9-1304-61B4-824D4A9B21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FR"/>
              <a:t>Cliquez pour modifier les styles du texte du masque</a:t>
            </a:r>
          </a:p>
          <a:p>
            <a:pPr lvl="1"/>
            <a:r>
              <a:rPr lang="en-US" altLang="en-FR"/>
              <a:t>Deuxième niveau</a:t>
            </a:r>
          </a:p>
          <a:p>
            <a:pPr lvl="2"/>
            <a:r>
              <a:rPr lang="en-US" altLang="en-FR"/>
              <a:t>Troisième niveau</a:t>
            </a:r>
          </a:p>
          <a:p>
            <a:pPr lvl="3"/>
            <a:r>
              <a:rPr lang="en-US" altLang="en-FR"/>
              <a:t>Quatrième niveau</a:t>
            </a:r>
          </a:p>
          <a:p>
            <a:pPr lvl="4"/>
            <a:r>
              <a:rPr lang="en-US" altLang="en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8B1A37-2662-5FED-354E-63BF24120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556A48-4F55-B0B1-88D9-BE30C2A90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1325" y="633412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7A57E-3AFC-164E-8EB8-D2F4B3002B8D}" type="slidenum">
              <a:rPr lang="fr-FR" altLang="en-FR"/>
              <a:pPr>
                <a:defRPr/>
              </a:pPr>
              <a:t>‹#›</a:t>
            </a:fld>
            <a:endParaRPr lang="fr-FR" altLang="en-FR"/>
          </a:p>
        </p:txBody>
      </p:sp>
      <p:pic>
        <p:nvPicPr>
          <p:cNvPr id="1029" name="Picture 2">
            <a:extLst>
              <a:ext uri="{FF2B5EF4-FFF2-40B4-BE49-F238E27FC236}">
                <a16:creationId xmlns:a16="http://schemas.microsoft.com/office/drawing/2014/main" id="{8DEC401D-3030-8C8C-32DE-AE54E79EB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6334125"/>
            <a:ext cx="251936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 9" descr="Historic_rdv_GEOTRACES.jpg">
            <a:extLst>
              <a:ext uri="{FF2B5EF4-FFF2-40B4-BE49-F238E27FC236}">
                <a16:creationId xmlns:a16="http://schemas.microsoft.com/office/drawing/2014/main" id="{B5FDD58E-8BE4-1137-FF27-11B09C6AEA5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388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71" r:id="rId1"/>
    <p:sldLayoutId id="2147485872" r:id="rId2"/>
    <p:sldLayoutId id="2147485873" r:id="rId3"/>
    <p:sldLayoutId id="2147485874" r:id="rId4"/>
    <p:sldLayoutId id="2147485875" r:id="rId5"/>
    <p:sldLayoutId id="2147485876" r:id="rId6"/>
    <p:sldLayoutId id="2147485877" r:id="rId7"/>
    <p:sldLayoutId id="2147485878" r:id="rId8"/>
    <p:sldLayoutId id="2147485879" r:id="rId9"/>
    <p:sldLayoutId id="2147485880" r:id="rId10"/>
    <p:sldLayoutId id="2147485881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dc.ac.uk/geotraces/cruises/section_maps/interactive_ma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odc.ac.uk/geotraces/data/dp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hyperlink" Target="https://geotraces.webodv.awi.d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ON1PKvHQNlA" TargetMode="External"/><Relationship Id="rId5" Type="http://schemas.openxmlformats.org/officeDocument/2006/relationships/hyperlink" Target="https://youtu.be/y5WqlrjU1bs" TargetMode="External"/><Relationship Id="rId4" Type="http://schemas.openxmlformats.org/officeDocument/2006/relationships/hyperlink" Target="https://youtu.be/j3mjfh-RSjU" TargetMode="Externa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geotraces.dac@bodc.ac.uk" TargetMode="External"/><Relationship Id="rId2" Type="http://schemas.openxmlformats.org/officeDocument/2006/relationships/hyperlink" Target="mailto:ipo@geotraces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W67w-efmm8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4">
            <a:extLst>
              <a:ext uri="{FF2B5EF4-FFF2-40B4-BE49-F238E27FC236}">
                <a16:creationId xmlns:a16="http://schemas.microsoft.com/office/drawing/2014/main" id="{21A330C4-F1E6-DB7D-4AAD-30E1A08E6A4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975"/>
            <a:ext cx="476885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Image 7">
            <a:extLst>
              <a:ext uri="{FF2B5EF4-FFF2-40B4-BE49-F238E27FC236}">
                <a16:creationId xmlns:a16="http://schemas.microsoft.com/office/drawing/2014/main" id="{13725FD2-086A-B881-A98E-C75707E16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5467350"/>
            <a:ext cx="191452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EC742A4-DAE0-4B62-378C-F4D0E709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195263"/>
            <a:ext cx="168275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1">
            <a:extLst>
              <a:ext uri="{FF2B5EF4-FFF2-40B4-BE49-F238E27FC236}">
                <a16:creationId xmlns:a16="http://schemas.microsoft.com/office/drawing/2014/main" id="{9D57CE45-C4FD-AEDF-DEB2-79253F7A5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5835650"/>
            <a:ext cx="6030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FR" altLang="en-FR"/>
              <a:t>Co-chairs: 	Karen Casciotti, Stanford University</a:t>
            </a:r>
            <a:br>
              <a:rPr lang="en-FR" altLang="en-FR"/>
            </a:br>
            <a:r>
              <a:rPr lang="en-FR" altLang="en-FR"/>
              <a:t>			Maeve Lohan, Souhtampton University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re 1">
            <a:extLst>
              <a:ext uri="{FF2B5EF4-FFF2-40B4-BE49-F238E27FC236}">
                <a16:creationId xmlns:a16="http://schemas.microsoft.com/office/drawing/2014/main" id="{3988AA0A-4F53-E65B-D605-6FC78F5F49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en-FR" dirty="0">
                <a:latin typeface="Avenir Black" panose="02000503020000020003" pitchFamily="2" charset="0"/>
                <a:ea typeface="ＭＳ Ｐゴシック" panose="020B0600070205080204" pitchFamily="34" charset="-128"/>
              </a:rPr>
              <a:t>GEOTRACES mission</a:t>
            </a:r>
          </a:p>
        </p:txBody>
      </p:sp>
      <p:sp>
        <p:nvSpPr>
          <p:cNvPr id="17410" name="Espace réservé du contenu 2">
            <a:extLst>
              <a:ext uri="{FF2B5EF4-FFF2-40B4-BE49-F238E27FC236}">
                <a16:creationId xmlns:a16="http://schemas.microsoft.com/office/drawing/2014/main" id="{4F5FB05A-191D-7D5C-D45F-620CB88A2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996950"/>
            <a:ext cx="8380542" cy="4525963"/>
          </a:xfrm>
        </p:spPr>
        <p:txBody>
          <a:bodyPr/>
          <a:lstStyle/>
          <a:p>
            <a:r>
              <a:rPr lang="en-GB" altLang="en-FR" sz="16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GEOTRACES</a:t>
            </a:r>
            <a:r>
              <a:rPr lang="en-GB" altLang="en-FR" sz="1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mission is to </a:t>
            </a:r>
            <a:r>
              <a:rPr lang="en-US" altLang="en-FR" sz="1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identify processes and quantify fluxes that control the distributions of</a:t>
            </a:r>
            <a:r>
              <a:rPr lang="en-US" altLang="en-FR" sz="1600" dirty="0">
                <a:solidFill>
                  <a:srgbClr val="0D0D0D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key trace elements a</a:t>
            </a:r>
            <a:r>
              <a:rPr lang="en-US" altLang="en-FR" sz="1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nd isotopes (TEIs) in the ocean, and to establish the sensitivity of these distributions to changing environmental conditions</a:t>
            </a:r>
            <a:br>
              <a:rPr lang="en-US" altLang="en-FR" sz="1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fr-FR" altLang="en-FR" sz="16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7411" name="Espace réservé du numéro de diapositive 3">
            <a:extLst>
              <a:ext uri="{FF2B5EF4-FFF2-40B4-BE49-F238E27FC236}">
                <a16:creationId xmlns:a16="http://schemas.microsoft.com/office/drawing/2014/main" id="{34A429FE-F2AE-A8C8-5B59-4F8C80BC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90103B-C42B-AE46-B325-A5CD7418ADF8}" type="slidenum">
              <a:rPr lang="fr-FR" altLang="en-FR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FR" altLang="en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41B62372-F114-0E12-FEB5-739464480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843" y="2233700"/>
            <a:ext cx="3541713" cy="27853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AU" altLang="en-FR" sz="1500" b="1" dirty="0">
                <a:cs typeface="Arial" panose="020B0604020202020204" pitchFamily="34" charset="0"/>
              </a:rPr>
              <a:t>To date:</a:t>
            </a:r>
          </a:p>
          <a:p>
            <a:pPr>
              <a:defRPr/>
            </a:pPr>
            <a:endParaRPr lang="en-AU" altLang="en-FR" sz="15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AU" altLang="en-FR" sz="1500" b="1" dirty="0">
                <a:cs typeface="Arial" panose="020B0604020202020204" pitchFamily="34" charset="0"/>
              </a:rPr>
              <a:t>36</a:t>
            </a:r>
            <a:r>
              <a:rPr lang="en-AU" altLang="en-FR" sz="1500" dirty="0">
                <a:cs typeface="Arial" panose="020B0604020202020204" pitchFamily="34" charset="0"/>
              </a:rPr>
              <a:t> Countries </a:t>
            </a:r>
          </a:p>
          <a:p>
            <a:pPr>
              <a:spcAft>
                <a:spcPts val="600"/>
              </a:spcAft>
              <a:defRPr/>
            </a:pPr>
            <a:r>
              <a:rPr lang="en-AU" altLang="en-FR" sz="1500" b="1" dirty="0">
                <a:cs typeface="Arial" panose="020B0604020202020204" pitchFamily="34" charset="0"/>
              </a:rPr>
              <a:t>132</a:t>
            </a:r>
            <a:r>
              <a:rPr lang="en-AU" altLang="en-FR" sz="1500" dirty="0">
                <a:cs typeface="Arial" panose="020B0604020202020204" pitchFamily="34" charset="0"/>
              </a:rPr>
              <a:t> cruises completed </a:t>
            </a:r>
            <a:br>
              <a:rPr lang="en-AU" altLang="en-FR" sz="1500" dirty="0">
                <a:cs typeface="Arial" panose="020B0604020202020204" pitchFamily="34" charset="0"/>
              </a:rPr>
            </a:br>
            <a:r>
              <a:rPr lang="en-AU" altLang="en-FR" sz="1500" b="1" dirty="0">
                <a:cs typeface="Arial" panose="020B0604020202020204" pitchFamily="34" charset="0"/>
              </a:rPr>
              <a:t>2,140</a:t>
            </a:r>
            <a:r>
              <a:rPr lang="en-AU" altLang="en-FR" sz="1500" dirty="0">
                <a:cs typeface="Arial" panose="020B0604020202020204" pitchFamily="34" charset="0"/>
              </a:rPr>
              <a:t> publications</a:t>
            </a:r>
            <a:br>
              <a:rPr lang="en-AU" altLang="en-FR" sz="1500" dirty="0">
                <a:cs typeface="Arial" panose="020B0604020202020204" pitchFamily="34" charset="0"/>
              </a:rPr>
            </a:br>
            <a:r>
              <a:rPr lang="en-AU" altLang="en-FR" sz="1500" b="1" dirty="0">
                <a:cs typeface="Arial" panose="020B0604020202020204" pitchFamily="34" charset="0"/>
              </a:rPr>
              <a:t>30</a:t>
            </a:r>
            <a:r>
              <a:rPr lang="en-AU" altLang="en-FR" sz="1500" dirty="0">
                <a:cs typeface="Arial" panose="020B0604020202020204" pitchFamily="34" charset="0"/>
              </a:rPr>
              <a:t> Scientific Workshops</a:t>
            </a:r>
            <a:br>
              <a:rPr lang="en-AU" altLang="en-FR" sz="1500" dirty="0">
                <a:cs typeface="Arial" panose="020B0604020202020204" pitchFamily="34" charset="0"/>
              </a:rPr>
            </a:br>
            <a:endParaRPr lang="en-AU" altLang="en-FR" sz="1500" b="1" dirty="0"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AU" altLang="en-FR" sz="1500" b="1" dirty="0">
                <a:cs typeface="Arial" panose="020B0604020202020204" pitchFamily="34" charset="0"/>
              </a:rPr>
              <a:t>Data Products </a:t>
            </a:r>
            <a:r>
              <a:rPr lang="en-AU" altLang="en-FR" sz="1500" dirty="0">
                <a:cs typeface="Arial" panose="020B0604020202020204" pitchFamily="34" charset="0"/>
              </a:rPr>
              <a:t>in 2014, 2017 and 2021</a:t>
            </a:r>
            <a:br>
              <a:rPr lang="en-AU" altLang="en-FR" sz="1500" dirty="0">
                <a:cs typeface="Arial" panose="020B0604020202020204" pitchFamily="34" charset="0"/>
              </a:rPr>
            </a:br>
            <a:r>
              <a:rPr lang="en-AU" altLang="en-FR" sz="1500" b="1" dirty="0">
                <a:cs typeface="Arial" panose="020B0604020202020204" pitchFamily="34" charset="0"/>
              </a:rPr>
              <a:t>Synthesis Workshops </a:t>
            </a:r>
            <a:r>
              <a:rPr lang="en-AU" altLang="en-FR" sz="1500" dirty="0">
                <a:cs typeface="Arial" panose="020B0604020202020204" pitchFamily="34" charset="0"/>
              </a:rPr>
              <a:t>in 2015, 2016, and 2018</a:t>
            </a:r>
          </a:p>
          <a:p>
            <a:pPr>
              <a:spcAft>
                <a:spcPts val="600"/>
              </a:spcAft>
              <a:defRPr/>
            </a:pPr>
            <a:endParaRPr lang="en-AU" altLang="en-FR" sz="1500" dirty="0"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9AFF9-F92E-E153-D556-1CDDDB9B8644}"/>
              </a:ext>
            </a:extLst>
          </p:cNvPr>
          <p:cNvSpPr/>
          <p:nvPr/>
        </p:nvSpPr>
        <p:spPr>
          <a:xfrm>
            <a:off x="242887" y="1893344"/>
            <a:ext cx="8607425" cy="338455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" name="Image 2" descr="Screen Shot 2020-11-03 at 10.37.52.png">
            <a:extLst>
              <a:ext uri="{FF2B5EF4-FFF2-40B4-BE49-F238E27FC236}">
                <a16:creationId xmlns:a16="http://schemas.microsoft.com/office/drawing/2014/main" id="{8BF3F753-4278-29B3-F123-77636A9CC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170712"/>
            <a:ext cx="4645226" cy="280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46D7DC-9BD5-703B-EE8E-1DAAD00B9E6F}"/>
              </a:ext>
            </a:extLst>
          </p:cNvPr>
          <p:cNvSpPr txBox="1"/>
          <p:nvPr/>
        </p:nvSpPr>
        <p:spPr>
          <a:xfrm>
            <a:off x="242887" y="5128601"/>
            <a:ext cx="8689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FR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FR" sz="1600" dirty="0">
                <a:cs typeface="Arial" panose="020B0604020202020204" pitchFamily="34" charset="0"/>
              </a:rPr>
              <a:t>To accomplish this mission GEOTRACES plans to complete 5 more section cruises and several process studies; next intermediate data product for 2025; next synthesis workshop planned for 2024; and envision what products can be released with the final one.</a:t>
            </a:r>
            <a:endParaRPr lang="fr-FR" altLang="en-FR" sz="1600" dirty="0">
              <a:cs typeface="Arial" panose="020B0604020202020204" pitchFamily="34" charset="0"/>
            </a:endParaRPr>
          </a:p>
          <a:p>
            <a:endParaRPr lang="en-FR" sz="16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re 1">
            <a:extLst>
              <a:ext uri="{FF2B5EF4-FFF2-40B4-BE49-F238E27FC236}">
                <a16:creationId xmlns:a16="http://schemas.microsoft.com/office/drawing/2014/main" id="{46BAA40F-E444-89DF-5978-30E9797A37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3738" y="319088"/>
            <a:ext cx="7934325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en-FR" dirty="0" err="1">
                <a:latin typeface="Avenir Black" panose="02000503020000020003" pitchFamily="2" charset="0"/>
                <a:ea typeface="ＭＳ Ｐゴシック" panose="020B0600070205080204" pitchFamily="34" charset="-128"/>
              </a:rPr>
              <a:t>Ocean</a:t>
            </a:r>
            <a:r>
              <a:rPr lang="fr-FR" altLang="en-FR" dirty="0">
                <a:latin typeface="Avenir Black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en-FR" dirty="0" err="1">
                <a:latin typeface="Avenir Black" panose="02000503020000020003" pitchFamily="2" charset="0"/>
                <a:ea typeface="ＭＳ Ｐゴシック" panose="020B0600070205080204" pitchFamily="34" charset="-128"/>
              </a:rPr>
              <a:t>Implementation</a:t>
            </a:r>
            <a:r>
              <a:rPr lang="fr-FR" altLang="en-FR" dirty="0">
                <a:latin typeface="Avenir Black" panose="02000503020000020003" pitchFamily="2" charset="0"/>
                <a:ea typeface="ＭＳ Ｐゴシック" panose="020B0600070205080204" pitchFamily="34" charset="-128"/>
              </a:rPr>
              <a:t> Plans</a:t>
            </a: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8D96B73A-1508-A960-6B9E-C9525D03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303" y="1001269"/>
            <a:ext cx="822939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FR" sz="1600" b="1" dirty="0">
                <a:latin typeface="Arial" panose="020B0604020202020204" pitchFamily="34" charset="0"/>
              </a:rPr>
              <a:t>Global GEOTRACES Cruise Section </a:t>
            </a:r>
            <a:r>
              <a:rPr lang="fr-FR" altLang="en-FR" sz="1600" b="1" dirty="0" err="1">
                <a:latin typeface="Arial" panose="020B0604020202020204" pitchFamily="34" charset="0"/>
              </a:rPr>
              <a:t>Map</a:t>
            </a:r>
            <a:r>
              <a:rPr lang="fr-FR" altLang="en-FR" sz="1600" b="1" dirty="0">
                <a:latin typeface="Arial" panose="020B0604020202020204" pitchFamily="34" charset="0"/>
              </a:rPr>
              <a:t>: </a:t>
            </a:r>
            <a:r>
              <a:rPr lang="fr-FR" altLang="en-FR" sz="1600" b="1" dirty="0">
                <a:latin typeface="Arial" panose="020B0604020202020204" pitchFamily="34" charset="0"/>
                <a:hlinkClick r:id="rId3"/>
              </a:rPr>
              <a:t>https://www.bodc.ac.uk/geotraces/cruises/section_maps/interactive_map/</a:t>
            </a:r>
            <a:endParaRPr lang="fr-FR" altLang="en-FR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FR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FR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FR" sz="1800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9964D2-17C9-22DB-B3F8-32C37D756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64" y="1639445"/>
            <a:ext cx="7401105" cy="463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82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>
            <a:extLst>
              <a:ext uri="{FF2B5EF4-FFF2-40B4-BE49-F238E27FC236}">
                <a16:creationId xmlns:a16="http://schemas.microsoft.com/office/drawing/2014/main" id="{73724D54-062D-9B83-280F-61A547AD186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en-FR">
                <a:latin typeface="Avenir Black" panose="02000503020000020003" pitchFamily="2" charset="0"/>
                <a:ea typeface="ＭＳ Ｐゴシック" panose="020B0600070205080204" pitchFamily="34" charset="-128"/>
              </a:rPr>
              <a:t>GEOTRACES Intermediate Data Product</a:t>
            </a:r>
          </a:p>
        </p:txBody>
      </p:sp>
      <p:sp>
        <p:nvSpPr>
          <p:cNvPr id="18435" name="Espace réservé du numéro de diapositive 3">
            <a:extLst>
              <a:ext uri="{FF2B5EF4-FFF2-40B4-BE49-F238E27FC236}">
                <a16:creationId xmlns:a16="http://schemas.microsoft.com/office/drawing/2014/main" id="{7797E948-F9CC-1C2C-37EB-2AF9E6E8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41325" y="64373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3044B8-0E01-A747-A512-7EA01B365E09}" type="slidenum">
              <a:rPr lang="fr-FR" altLang="en-FR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en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8436" name="ZoneTexte 10">
            <a:extLst>
              <a:ext uri="{FF2B5EF4-FFF2-40B4-BE49-F238E27FC236}">
                <a16:creationId xmlns:a16="http://schemas.microsoft.com/office/drawing/2014/main" id="{096F7FF7-D0D3-95F4-1B1B-2A11CB805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934" y="6295487"/>
            <a:ext cx="44841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FR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Freely</a:t>
            </a:r>
            <a:r>
              <a:rPr lang="fr-FR" altLang="en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FR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fr-FR" altLang="en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on-line! </a:t>
            </a:r>
            <a:r>
              <a:rPr lang="fr-FR" altLang="en-FR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fr-FR" altLang="en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350 </a:t>
            </a:r>
            <a:r>
              <a:rPr lang="fr-FR" altLang="en-FR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contributors</a:t>
            </a:r>
            <a:r>
              <a:rPr lang="fr-FR" altLang="en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8437" name="ZoneTexte 2">
            <a:extLst>
              <a:ext uri="{FF2B5EF4-FFF2-40B4-BE49-F238E27FC236}">
                <a16:creationId xmlns:a16="http://schemas.microsoft.com/office/drawing/2014/main" id="{C4086C8B-194D-FD77-876D-1B4F4C8F1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9613" y="2188081"/>
            <a:ext cx="385046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br>
              <a:rPr lang="en-FR" altLang="en-FR" sz="1600" b="1" dirty="0">
                <a:latin typeface="Avenir Black" panose="02000503020000020003" pitchFamily="2" charset="0"/>
              </a:rPr>
            </a:br>
            <a:r>
              <a:rPr lang="en-FR" altLang="en-FR" sz="1600" b="1" dirty="0">
                <a:latin typeface="Avenir Black" panose="02000503020000020003" pitchFamily="2" charset="0"/>
              </a:rPr>
              <a:t>IDP2021 </a:t>
            </a:r>
            <a:r>
              <a:rPr lang="en-FR" altLang="en-FR" sz="1600" b="1">
                <a:latin typeface="Avenir Black" panose="02000503020000020003" pitchFamily="2" charset="0"/>
              </a:rPr>
              <a:t>consists o</a:t>
            </a:r>
            <a:r>
              <a:rPr lang="en-US" altLang="en-FR" sz="1600" b="1" dirty="0">
                <a:latin typeface="Avenir Black" panose="02000503020000020003" pitchFamily="2" charset="0"/>
              </a:rPr>
              <a:t>f</a:t>
            </a:r>
            <a:r>
              <a:rPr lang="en-FR" altLang="en-FR" sz="1600" b="1">
                <a:latin typeface="Avenir Black" panose="02000503020000020003" pitchFamily="2" charset="0"/>
              </a:rPr>
              <a:t>:</a:t>
            </a:r>
            <a:endParaRPr lang="en-GB" altLang="en-FR" sz="1600" b="1" dirty="0">
              <a:latin typeface="Avenir Black" panose="02000503020000020003" pitchFamily="2" charset="0"/>
            </a:endParaRPr>
          </a:p>
        </p:txBody>
      </p:sp>
      <p:pic>
        <p:nvPicPr>
          <p:cNvPr id="18438" name="Image 5">
            <a:extLst>
              <a:ext uri="{FF2B5EF4-FFF2-40B4-BE49-F238E27FC236}">
                <a16:creationId xmlns:a16="http://schemas.microsoft.com/office/drawing/2014/main" id="{A805A344-9A6B-5772-1E2E-885D13BD1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60325"/>
            <a:ext cx="20970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06A270B-892B-6E1F-4354-81B0EE12F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097868"/>
              </p:ext>
            </p:extLst>
          </p:nvPr>
        </p:nvGraphicFramePr>
        <p:xfrm>
          <a:off x="487749" y="2906498"/>
          <a:ext cx="8191500" cy="25606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9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306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en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a </a:t>
                      </a:r>
                      <a:r>
                        <a:rPr lang="fr-FR" altLang="en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compilation of digital trace </a:t>
                      </a:r>
                      <a:r>
                        <a:rPr lang="fr-FR" altLang="en-FR" sz="14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</a:t>
                      </a:r>
                      <a:r>
                        <a:rPr lang="fr-FR" altLang="en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 </a:t>
                      </a:r>
                      <a:r>
                        <a:rPr lang="fr-FR" altLang="en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100,000 </a:t>
                      </a:r>
                      <a:r>
                        <a:rPr lang="fr-FR" altLang="en-FR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samples</a:t>
                      </a:r>
                      <a:r>
                        <a:rPr lang="fr-FR" altLang="en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altLang="en-FR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fr-FR" altLang="en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77 </a:t>
                      </a:r>
                      <a:r>
                        <a:rPr lang="fr-FR" altLang="en-FR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cruises</a:t>
                      </a:r>
                      <a:r>
                        <a:rPr lang="fr-FR" altLang="en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FR" altLang="en-FR" sz="14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geotraces.org</a:t>
                      </a:r>
                      <a:r>
                        <a:rPr lang="fr-FR" altLang="en-FR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fr-FR" altLang="en-FR" sz="14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</a:t>
                      </a:r>
                      <a:r>
                        <a:rPr lang="fr-FR" altLang="en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lang="fr-FR" altLang="en-FR" sz="1400" dirty="0"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en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the </a:t>
                      </a:r>
                      <a:r>
                        <a:rPr lang="fr-FR" altLang="en-FR" sz="14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eGEOTRACES</a:t>
                      </a:r>
                      <a:r>
                        <a:rPr lang="fr-FR" altLang="en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altLang="en-FR" sz="14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</a:t>
                      </a:r>
                      <a:r>
                        <a:rPr lang="fr-FR" altLang="en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Atlas </a:t>
                      </a:r>
                      <a:r>
                        <a:rPr lang="fr-FR" altLang="en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altLang="en-FR" sz="14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egeotraces.org</a:t>
                      </a:r>
                      <a:r>
                        <a:rPr lang="fr-FR" altLang="en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endParaRPr lang="en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7576">
                <a:tc>
                  <a:txBody>
                    <a:bodyPr/>
                    <a:lstStyle/>
                    <a:p>
                      <a:endParaRPr lang="en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en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444" name="Picture 6">
            <a:extLst>
              <a:ext uri="{FF2B5EF4-FFF2-40B4-BE49-F238E27FC236}">
                <a16:creationId xmlns:a16="http://schemas.microsoft.com/office/drawing/2014/main" id="{3BF1904D-F4DD-CE64-7F44-42E6B29D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2" y="3732212"/>
            <a:ext cx="40767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8">
            <a:extLst>
              <a:ext uri="{FF2B5EF4-FFF2-40B4-BE49-F238E27FC236}">
                <a16:creationId xmlns:a16="http://schemas.microsoft.com/office/drawing/2014/main" id="{7FA76C09-3ABD-2E08-050E-51281C83D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3698333"/>
            <a:ext cx="32385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EEA87A-A0CB-CA92-F2EE-0D300F47BC38}"/>
              </a:ext>
            </a:extLst>
          </p:cNvPr>
          <p:cNvSpPr/>
          <p:nvPr/>
        </p:nvSpPr>
        <p:spPr>
          <a:xfrm>
            <a:off x="599282" y="833438"/>
            <a:ext cx="8039100" cy="149701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FR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B8296D5-2CE2-AA5E-AA5A-D681E45E9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469" y="1129670"/>
            <a:ext cx="56499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FR" altLang="en-FR" sz="1800" dirty="0">
                <a:latin typeface="Avenir Black" panose="02000503020000020003" pitchFamily="2" charset="0"/>
              </a:rPr>
              <a:t>New GEOTRACES Intermediate Data Product, IDP2021!</a:t>
            </a:r>
            <a:br>
              <a:rPr lang="en-FR" altLang="en-FR" sz="1800" b="1" dirty="0">
                <a:solidFill>
                  <a:srgbClr val="0000EF"/>
                </a:solidFill>
                <a:latin typeface="Avenir Book" panose="02000503020000020003" pitchFamily="2" charset="0"/>
              </a:rPr>
            </a:br>
            <a:endParaRPr lang="en-FR" altLang="en-FR" sz="1800" b="1" dirty="0">
              <a:solidFill>
                <a:srgbClr val="0000EF"/>
              </a:solidFill>
              <a:latin typeface="Avenir Book" panose="02000503020000020003" pitchFamily="2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4085451-DECF-F804-532E-E4532CBD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2" y="877888"/>
            <a:ext cx="252095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677C2F-0DE7-DB48-AC7C-88449E4AB000}"/>
              </a:ext>
            </a:extLst>
          </p:cNvPr>
          <p:cNvSpPr txBox="1"/>
          <p:nvPr/>
        </p:nvSpPr>
        <p:spPr>
          <a:xfrm>
            <a:off x="2957416" y="1782850"/>
            <a:ext cx="56229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0432FF"/>
                </a:solidFill>
                <a:hlinkClick r:id="rId6"/>
              </a:rPr>
              <a:t>www.bodc.ac.uk/geotraces/data/dp</a:t>
            </a:r>
            <a:r>
              <a:rPr lang="en-GB" dirty="0">
                <a:solidFill>
                  <a:srgbClr val="0432FF"/>
                </a:solidFill>
              </a:rPr>
              <a:t> </a:t>
            </a:r>
            <a:endParaRPr lang="en-FR" dirty="0">
              <a:solidFill>
                <a:srgbClr val="0432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>
            <a:extLst>
              <a:ext uri="{FF2B5EF4-FFF2-40B4-BE49-F238E27FC236}">
                <a16:creationId xmlns:a16="http://schemas.microsoft.com/office/drawing/2014/main" id="{3E9C213A-DEE0-AA48-A2FA-CC6CA54669D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en-FR">
                <a:latin typeface="Avenir Black" panose="02000503020000020003" pitchFamily="2" charset="0"/>
                <a:ea typeface="ＭＳ Ｐゴシック" panose="020B0600070205080204" pitchFamily="34" charset="-128"/>
              </a:rPr>
              <a:t>GEOTRACES Intermediate Data Product</a:t>
            </a:r>
          </a:p>
        </p:txBody>
      </p:sp>
      <p:sp>
        <p:nvSpPr>
          <p:cNvPr id="20483" name="Espace réservé du numéro de diapositive 3">
            <a:extLst>
              <a:ext uri="{FF2B5EF4-FFF2-40B4-BE49-F238E27FC236}">
                <a16:creationId xmlns:a16="http://schemas.microsoft.com/office/drawing/2014/main" id="{A698FBA6-8028-A04D-947F-A964EF86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41325" y="64373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330DF4-6203-9648-BC7B-E5144CEA576A}" type="slidenum">
              <a:rPr lang="fr-FR" altLang="en-FR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en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0485" name="Image 5">
            <a:extLst>
              <a:ext uri="{FF2B5EF4-FFF2-40B4-BE49-F238E27FC236}">
                <a16:creationId xmlns:a16="http://schemas.microsoft.com/office/drawing/2014/main" id="{7484CCCA-E1AC-E740-AE63-D8A31E0AE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60325"/>
            <a:ext cx="20970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Box 2">
            <a:extLst>
              <a:ext uri="{FF2B5EF4-FFF2-40B4-BE49-F238E27FC236}">
                <a16:creationId xmlns:a16="http://schemas.microsoft.com/office/drawing/2014/main" id="{6162EA28-1C65-AB4C-8DC6-14FDF1621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12" y="5277047"/>
            <a:ext cx="8100251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FR" altLang="en-FR" sz="1500" b="1" dirty="0"/>
              <a:t>Tutorials:</a:t>
            </a:r>
          </a:p>
          <a:p>
            <a:r>
              <a:rPr lang="en-FR" altLang="en-FR" sz="1400" dirty="0">
                <a:cs typeface="Arial" panose="020B0604020202020204" pitchFamily="34" charset="0"/>
              </a:rPr>
              <a:t>*What does IDP2021 include and how can be accessed? </a:t>
            </a:r>
            <a:r>
              <a:rPr lang="en-GB" altLang="en-FR" sz="1400" dirty="0">
                <a:solidFill>
                  <a:srgbClr val="0432FF"/>
                </a:solidFill>
                <a:cs typeface="Arial" panose="020B0604020202020204" pitchFamily="34" charset="0"/>
                <a:hlinkClick r:id="rId4"/>
              </a:rPr>
              <a:t>https://youtu.be/j3mjfh-RSjU</a:t>
            </a:r>
            <a:endParaRPr lang="en-GB" altLang="en-FR" sz="1400" dirty="0">
              <a:solidFill>
                <a:srgbClr val="0432FF"/>
              </a:solidFill>
              <a:cs typeface="Arial" panose="020B0604020202020204" pitchFamily="34" charset="0"/>
            </a:endParaRPr>
          </a:p>
          <a:p>
            <a:r>
              <a:rPr lang="en-GB" sz="1400" i="0" dirty="0">
                <a:solidFill>
                  <a:srgbClr val="030303"/>
                </a:solidFill>
                <a:effectLst/>
                <a:cs typeface="Arial" panose="020B0604020202020204" pitchFamily="34" charset="0"/>
              </a:rPr>
              <a:t>*Working with IDP2021 and </a:t>
            </a:r>
            <a:r>
              <a:rPr lang="en-GB" sz="1400" i="0" dirty="0" err="1">
                <a:solidFill>
                  <a:srgbClr val="030303"/>
                </a:solidFill>
                <a:effectLst/>
                <a:cs typeface="Arial" panose="020B0604020202020204" pitchFamily="34" charset="0"/>
              </a:rPr>
              <a:t>webODV</a:t>
            </a:r>
            <a:r>
              <a:rPr lang="en-GB" sz="1400" i="0" dirty="0">
                <a:solidFill>
                  <a:srgbClr val="030303"/>
                </a:solidFill>
                <a:effectLst/>
                <a:cs typeface="Arial" panose="020B0604020202020204" pitchFamily="34" charset="0"/>
              </a:rPr>
              <a:t> Explore tool: </a:t>
            </a:r>
            <a:r>
              <a:rPr lang="en-GB" sz="1400" i="0" dirty="0">
                <a:solidFill>
                  <a:srgbClr val="030303"/>
                </a:solidFill>
                <a:effectLst/>
                <a:cs typeface="Arial" panose="020B0604020202020204" pitchFamily="34" charset="0"/>
                <a:hlinkClick r:id="rId5"/>
              </a:rPr>
              <a:t>https://youtu.be/y5WqlrjU1bs</a:t>
            </a:r>
            <a:endParaRPr lang="en-GB" sz="1400" i="0" dirty="0">
              <a:solidFill>
                <a:srgbClr val="030303"/>
              </a:solidFill>
              <a:effectLst/>
              <a:cs typeface="Arial" panose="020B0604020202020204" pitchFamily="34" charset="0"/>
            </a:endParaRPr>
          </a:p>
          <a:p>
            <a:r>
              <a:rPr lang="en-GB" sz="1400" i="0" dirty="0">
                <a:solidFill>
                  <a:srgbClr val="030303"/>
                </a:solidFill>
                <a:effectLst/>
                <a:cs typeface="Arial" panose="020B0604020202020204" pitchFamily="34" charset="0"/>
              </a:rPr>
              <a:t>*Linking trace metal and isotope TEI and genomics data with </a:t>
            </a:r>
            <a:r>
              <a:rPr lang="en-GB" sz="1400" i="0" dirty="0" err="1">
                <a:solidFill>
                  <a:srgbClr val="030303"/>
                </a:solidFill>
                <a:effectLst/>
                <a:cs typeface="Arial" panose="020B0604020202020204" pitchFamily="34" charset="0"/>
              </a:rPr>
              <a:t>webODV</a:t>
            </a:r>
            <a:r>
              <a:rPr lang="en-GB" sz="1400" i="0" dirty="0">
                <a:solidFill>
                  <a:srgbClr val="030303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en-GB" sz="1400" i="0" dirty="0">
                <a:solidFill>
                  <a:srgbClr val="030303"/>
                </a:solidFill>
                <a:effectLst/>
                <a:cs typeface="Arial" panose="020B0604020202020204" pitchFamily="34" charset="0"/>
                <a:hlinkClick r:id="rId6"/>
              </a:rPr>
              <a:t>https://youtu.be/ON1PKvHQNlA</a:t>
            </a:r>
            <a:endParaRPr lang="en-GB" sz="1400" i="0" dirty="0">
              <a:solidFill>
                <a:srgbClr val="030303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404136-C117-C0A3-9F12-E88FFB32E4C8}"/>
              </a:ext>
            </a:extLst>
          </p:cNvPr>
          <p:cNvSpPr/>
          <p:nvPr/>
        </p:nvSpPr>
        <p:spPr>
          <a:xfrm>
            <a:off x="552450" y="950913"/>
            <a:ext cx="8191500" cy="125340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E05AD-59A4-9077-CCAA-79E7172D25A5}"/>
              </a:ext>
            </a:extLst>
          </p:cNvPr>
          <p:cNvSpPr txBox="1"/>
          <p:nvPr/>
        </p:nvSpPr>
        <p:spPr>
          <a:xfrm>
            <a:off x="579438" y="1082342"/>
            <a:ext cx="82105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en-GB" sz="16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By</a:t>
            </a:r>
            <a:r>
              <a:rPr kumimoji="0" lang="en-GB" sz="160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releasing</a:t>
            </a:r>
            <a:r>
              <a:rPr kumimoji="0" lang="en-GB" sz="160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and</a:t>
            </a:r>
            <a:r>
              <a:rPr kumimoji="0" lang="en-GB" sz="16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sharing</a:t>
            </a:r>
            <a:r>
              <a:rPr kumimoji="0" lang="en-GB" sz="160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more </a:t>
            </a:r>
            <a:r>
              <a:rPr kumimoji="0" lang="en-GB" sz="160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high-quality</a:t>
            </a:r>
            <a:r>
              <a:rPr kumimoji="0" lang="en-GB" sz="160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hydrographic</a:t>
            </a:r>
            <a:r>
              <a:rPr kumimoji="0" lang="en-GB" sz="160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and</a:t>
            </a:r>
            <a:r>
              <a:rPr kumimoji="0" lang="en-GB" sz="160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marine</a:t>
            </a:r>
            <a:r>
              <a:rPr kumimoji="0" lang="en-GB" sz="160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geochemical</a:t>
            </a:r>
            <a:r>
              <a:rPr kumimoji="0" lang="en-GB" sz="160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data  </a:t>
            </a:r>
            <a:r>
              <a:rPr kumimoji="0" lang="en-GB" sz="16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from </a:t>
            </a:r>
            <a:r>
              <a:rPr kumimoji="0" lang="en-GB" sz="160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77 </a:t>
            </a:r>
            <a:r>
              <a:rPr kumimoji="0" lang="en-GB" sz="16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cruises,</a:t>
            </a:r>
            <a:r>
              <a:rPr kumimoji="0" lang="en-GB" sz="160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we</a:t>
            </a:r>
            <a:r>
              <a:rPr kumimoji="0" lang="en-GB" sz="160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wish</a:t>
            </a:r>
            <a:r>
              <a:rPr kumimoji="0" lang="en-GB" sz="160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</a:t>
            </a:r>
            <a:r>
              <a:rPr kumimoji="0" lang="en-GB" sz="1600" b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strengthen</a:t>
            </a:r>
            <a:r>
              <a:rPr kumimoji="0" lang="en-GB" sz="1600" b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and</a:t>
            </a:r>
            <a:r>
              <a:rPr kumimoji="0" lang="en-GB" sz="1600" b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intensify</a:t>
            </a:r>
            <a:r>
              <a:rPr kumimoji="0" lang="en-GB" sz="1600" b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the</a:t>
            </a:r>
            <a:r>
              <a:rPr kumimoji="0" lang="en-GB" sz="1600" b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collaboration</a:t>
            </a:r>
            <a:r>
              <a:rPr kumimoji="0" lang="en-GB" sz="1600" b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within</a:t>
            </a:r>
            <a:r>
              <a:rPr kumimoji="0" lang="en-GB" sz="160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the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marine</a:t>
            </a:r>
            <a:r>
              <a:rPr kumimoji="0" lang="en-GB" sz="160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geochemical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community</a:t>
            </a:r>
            <a:r>
              <a:rPr kumimoji="0" lang="en-GB" sz="160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itself,</a:t>
            </a:r>
            <a:r>
              <a:rPr kumimoji="0" lang="en-GB" sz="160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but also</a:t>
            </a:r>
            <a:r>
              <a:rPr kumimoji="0" lang="en-GB" sz="160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invite</a:t>
            </a:r>
            <a:r>
              <a:rPr kumimoji="0" lang="en-GB" sz="1600" i="0" u="none" strike="noStrike" kern="1200" cap="none" spc="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colleagues</a:t>
            </a:r>
            <a:r>
              <a:rPr kumimoji="0" lang="en-GB" sz="1600" i="0" u="none" strike="noStrike" kern="1200" cap="none" spc="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from</a:t>
            </a:r>
            <a:r>
              <a:rPr kumimoji="0" lang="en-GB" sz="16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other</a:t>
            </a:r>
            <a:r>
              <a:rPr kumimoji="0" lang="en-GB" sz="160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communities</a:t>
            </a:r>
            <a:r>
              <a:rPr kumimoji="0" lang="en-GB" sz="1600" i="0" u="none" strike="noStrike" kern="1200" cap="none" spc="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</a:t>
            </a:r>
            <a:r>
              <a:rPr kumimoji="0" lang="en-GB" sz="160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join</a:t>
            </a:r>
            <a:r>
              <a:rPr kumimoji="0" lang="en-GB" sz="160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us.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AE084-472F-BC4B-8105-BCB0F458271B}"/>
              </a:ext>
            </a:extLst>
          </p:cNvPr>
          <p:cNvSpPr txBox="1"/>
          <p:nvPr/>
        </p:nvSpPr>
        <p:spPr>
          <a:xfrm>
            <a:off x="4684713" y="2301002"/>
            <a:ext cx="45531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cs typeface="Arial" panose="020B0604020202020204" pitchFamily="34" charset="0"/>
              </a:rPr>
              <a:t>Analysis, exploration and visualisation without download with </a:t>
            </a:r>
            <a:r>
              <a:rPr lang="en-GB" sz="1400" b="1" dirty="0">
                <a:cs typeface="Arial" panose="020B0604020202020204" pitchFamily="34" charset="0"/>
              </a:rPr>
              <a:t>web ODV Explore tool </a:t>
            </a:r>
            <a:r>
              <a:rPr lang="en-GB" sz="1400" dirty="0">
                <a:cs typeface="Arial" panose="020B0604020202020204" pitchFamily="34" charset="0"/>
              </a:rPr>
              <a:t>(</a:t>
            </a:r>
            <a:r>
              <a:rPr lang="en-GB" sz="1400" dirty="0">
                <a:solidFill>
                  <a:srgbClr val="0000FF"/>
                </a:solidFill>
                <a:ea typeface="+mn-ea"/>
                <a:cs typeface="Arial" panose="020B0604020202020204" pitchFamily="34" charset="0"/>
                <a:hlinkClick r:id="rId7"/>
              </a:rPr>
              <a:t>https://geotraces.webodv.awi.de/</a:t>
            </a:r>
            <a:r>
              <a:rPr lang="en-GB" sz="1400" dirty="0">
                <a:ea typeface="+mn-ea"/>
                <a:cs typeface="Arial" panose="020B0604020202020204" pitchFamily="34" charset="0"/>
              </a:rPr>
              <a:t>)</a:t>
            </a:r>
            <a:endParaRPr lang="en-FR" sz="1400" dirty="0"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DB0DA-4A75-66C7-B215-0C0388F3AB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9458" y="3071000"/>
            <a:ext cx="3791014" cy="21305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167286-4CE0-FBD8-148B-141EB4E233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528" y="2933709"/>
            <a:ext cx="3623706" cy="21573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EF7296-8BD5-E9BD-53E8-A7FB1FFC4927}"/>
              </a:ext>
            </a:extLst>
          </p:cNvPr>
          <p:cNvSpPr txBox="1"/>
          <p:nvPr/>
        </p:nvSpPr>
        <p:spPr>
          <a:xfrm>
            <a:off x="441325" y="2318937"/>
            <a:ext cx="45531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cs typeface="Arial" panose="020B0604020202020204" pitchFamily="34" charset="0"/>
              </a:rPr>
              <a:t>Subset extraction with </a:t>
            </a:r>
            <a:r>
              <a:rPr lang="en-GB" sz="1400" b="1" dirty="0">
                <a:cs typeface="Arial" panose="020B0604020202020204" pitchFamily="34" charset="0"/>
              </a:rPr>
              <a:t>web ODV Extractor tool </a:t>
            </a:r>
            <a:r>
              <a:rPr lang="en-GB" sz="1400" dirty="0">
                <a:cs typeface="Arial" panose="020B0604020202020204" pitchFamily="34" charset="0"/>
              </a:rPr>
              <a:t>(</a:t>
            </a:r>
            <a:r>
              <a:rPr lang="en-GB" sz="1400" dirty="0">
                <a:cs typeface="Arial" panose="020B0604020202020204" pitchFamily="34" charset="0"/>
                <a:hlinkClick r:id="rId7"/>
              </a:rPr>
              <a:t>https://geotraces.webodv.awi.de/</a:t>
            </a:r>
            <a:r>
              <a:rPr lang="en-GB" sz="1400" dirty="0">
                <a:cs typeface="Arial" panose="020B0604020202020204" pitchFamily="34" charset="0"/>
              </a:rPr>
              <a:t>) </a:t>
            </a:r>
            <a:endParaRPr lang="en-FR" sz="1400" dirty="0">
              <a:solidFill>
                <a:srgbClr val="0000FF"/>
              </a:solidFill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>
            <a:extLst>
              <a:ext uri="{FF2B5EF4-FFF2-40B4-BE49-F238E27FC236}">
                <a16:creationId xmlns:a16="http://schemas.microsoft.com/office/drawing/2014/main" id="{8B7A3E67-5EA3-15F2-70C2-D012A0FA16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15950" y="274638"/>
            <a:ext cx="8189913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en-FR">
                <a:latin typeface="Avenir Black" panose="02000503020000020003" pitchFamily="2" charset="0"/>
                <a:ea typeface="ＭＳ Ｐゴシック" panose="020B0600070205080204" pitchFamily="34" charset="-128"/>
              </a:rPr>
              <a:t>GEOTRACES Data for Oceanic Research (DOoR) </a:t>
            </a:r>
            <a:endParaRPr lang="fr-FR" altLang="en-FR" sz="1600">
              <a:latin typeface="Avenir Black" panose="02000503020000020003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B27F6E-7AD6-F52A-AB86-D426A22FB4C6}"/>
              </a:ext>
            </a:extLst>
          </p:cNvPr>
          <p:cNvSpPr txBox="1"/>
          <p:nvPr/>
        </p:nvSpPr>
        <p:spPr>
          <a:xfrm>
            <a:off x="476250" y="1174750"/>
            <a:ext cx="4127500" cy="45550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b="1" dirty="0">
                <a:ea typeface="ＭＳ Ｐゴシック" charset="0"/>
                <a:cs typeface="Arial" panose="020B0604020202020204" pitchFamily="34" charset="0"/>
              </a:rPr>
              <a:t>Dedicated on-line portal </a:t>
            </a:r>
            <a:r>
              <a:rPr lang="en-US" dirty="0">
                <a:ea typeface="ＭＳ Ｐゴシック" charset="0"/>
                <a:cs typeface="Arial" panose="020B0604020202020204" pitchFamily="34" charset="0"/>
              </a:rPr>
              <a:t>to register data sets for intercalibration and potential inclusion in IDP, generate templates for data submission and provide necessary metadata for the building of the IDP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endParaRPr lang="en-US" dirty="0">
              <a:ea typeface="ＭＳ Ｐゴシック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b="1" dirty="0">
                <a:ea typeface="ＭＳ Ｐゴシック" charset="0"/>
                <a:cs typeface="Arial" panose="020B0604020202020204" pitchFamily="34" charset="0"/>
              </a:rPr>
              <a:t>Management tool </a:t>
            </a:r>
            <a:r>
              <a:rPr lang="en-US" dirty="0">
                <a:ea typeface="ＭＳ Ｐゴシック" charset="0"/>
                <a:cs typeface="Arial" panose="020B0604020202020204" pitchFamily="34" charset="0"/>
              </a:rPr>
              <a:t>for GEOTRACES subcommittees and the GEOTRACES Data Centre to work on the preparation of the IDP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endParaRPr lang="en-US" dirty="0">
              <a:ea typeface="ＭＳ Ｐゴシック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b="1" dirty="0">
                <a:ea typeface="ＭＳ Ｐゴシック" charset="0"/>
                <a:cs typeface="Arial" panose="020B0604020202020204" pitchFamily="34" charset="0"/>
              </a:rPr>
              <a:t>Sharing the knowledge </a:t>
            </a:r>
            <a:r>
              <a:rPr lang="en-US" dirty="0">
                <a:ea typeface="ＭＳ Ｐゴシック" charset="0"/>
                <a:cs typeface="Arial" panose="020B0604020202020204" pitchFamily="34" charset="0"/>
              </a:rPr>
              <a:t>and code for use by other groups </a:t>
            </a:r>
            <a:r>
              <a:rPr lang="en-US" b="1" dirty="0">
                <a:ea typeface="ＭＳ Ｐゴシック" charset="0"/>
                <a:cs typeface="Arial" panose="020B0604020202020204" pitchFamily="34" charset="0"/>
              </a:rPr>
              <a:t>(open access)</a:t>
            </a:r>
          </a:p>
        </p:txBody>
      </p:sp>
      <p:sp>
        <p:nvSpPr>
          <p:cNvPr id="22531" name="ZoneTexte 2">
            <a:extLst>
              <a:ext uri="{FF2B5EF4-FFF2-40B4-BE49-F238E27FC236}">
                <a16:creationId xmlns:a16="http://schemas.microsoft.com/office/drawing/2014/main" id="{5FDC5C97-6C70-7189-278F-FA33419F3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5429250"/>
            <a:ext cx="4540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en-FR" sz="1800">
                <a:solidFill>
                  <a:srgbClr val="0000FF"/>
                </a:solidFill>
                <a:latin typeface="Avenir Black" panose="02000503020000020003" pitchFamily="2" charset="0"/>
              </a:rPr>
              <a:t>https://geotraces-portal.sedoo.fr/pi/</a:t>
            </a:r>
          </a:p>
        </p:txBody>
      </p:sp>
      <p:pic>
        <p:nvPicPr>
          <p:cNvPr id="22532" name="Image 3" descr="Screen Shot 2020-11-03 at 14.41.46.png">
            <a:extLst>
              <a:ext uri="{FF2B5EF4-FFF2-40B4-BE49-F238E27FC236}">
                <a16:creationId xmlns:a16="http://schemas.microsoft.com/office/drawing/2014/main" id="{4A3A3A55-2E0F-69D8-5425-090D128BD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70" y="3565785"/>
            <a:ext cx="4170362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 4" descr="Screen Shot 2020-11-03 at 14.41.08.png">
            <a:extLst>
              <a:ext uri="{FF2B5EF4-FFF2-40B4-BE49-F238E27FC236}">
                <a16:creationId xmlns:a16="http://schemas.microsoft.com/office/drawing/2014/main" id="{01DECCE8-DD55-E370-13EB-5B8ED7C06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1218133"/>
            <a:ext cx="3856038" cy="2093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C87B52-845D-1730-7F32-D521B7920D5B}"/>
              </a:ext>
            </a:extLst>
          </p:cNvPr>
          <p:cNvSpPr/>
          <p:nvPr/>
        </p:nvSpPr>
        <p:spPr>
          <a:xfrm>
            <a:off x="459431" y="3272892"/>
            <a:ext cx="8316913" cy="29913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FR"/>
          </a:p>
        </p:txBody>
      </p:sp>
      <p:sp>
        <p:nvSpPr>
          <p:cNvPr id="20482" name="Titre 1">
            <a:extLst>
              <a:ext uri="{FF2B5EF4-FFF2-40B4-BE49-F238E27FC236}">
                <a16:creationId xmlns:a16="http://schemas.microsoft.com/office/drawing/2014/main" id="{7F08F361-309E-692F-743B-02CDCC5E03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en-FR" dirty="0">
                <a:latin typeface="Avenir Black" panose="02000503020000020003" pitchFamily="2" charset="0"/>
                <a:ea typeface="ＭＳ Ｐゴシック" panose="020B0600070205080204" pitchFamily="34" charset="-128"/>
              </a:rPr>
              <a:t>Summer </a:t>
            </a:r>
            <a:r>
              <a:rPr lang="fr-FR" altLang="en-FR" dirty="0" err="1">
                <a:latin typeface="Avenir Black" panose="02000503020000020003" pitchFamily="2" charset="0"/>
                <a:ea typeface="ＭＳ Ｐゴシック" panose="020B0600070205080204" pitchFamily="34" charset="-128"/>
              </a:rPr>
              <a:t>School</a:t>
            </a:r>
            <a:endParaRPr lang="fr-FR" altLang="en-FR" dirty="0">
              <a:latin typeface="Avenir Black" panose="02000503020000020003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5058" name="Espace réservé du contenu 2">
            <a:extLst>
              <a:ext uri="{FF2B5EF4-FFF2-40B4-BE49-F238E27FC236}">
                <a16:creationId xmlns:a16="http://schemas.microsoft.com/office/drawing/2014/main" id="{4BF6DCAC-5ACD-E150-387E-EEF4D108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25" y="593725"/>
            <a:ext cx="4411903" cy="21780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endParaRPr lang="en-AU" altLang="en-FR" sz="1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AU" altLang="en-FR" sz="15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Third International GEOTRACES Summer School: Introducing Polar Parameters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AU" altLang="en-FR" sz="1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10 – 15 July 2022 in Bremerhaven, Germany</a:t>
            </a:r>
            <a:br>
              <a:rPr lang="en-AU" altLang="en-FR" sz="1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AU" altLang="en-FR" sz="14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AU" altLang="en-FR" sz="1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Organisers: </a:t>
            </a:r>
            <a:r>
              <a:rPr lang="en-AU" altLang="en-FR" sz="1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Walter </a:t>
            </a:r>
            <a:r>
              <a:rPr lang="en-AU" altLang="en-FR" sz="14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Geibert</a:t>
            </a:r>
            <a:r>
              <a:rPr lang="en-AU" altLang="en-FR" sz="1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(AWI), POLMAR Graduate School @AWI (Claudia </a:t>
            </a:r>
            <a:r>
              <a:rPr lang="en-AU" altLang="en-FR" sz="14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Hanfland</a:t>
            </a:r>
            <a:r>
              <a:rPr lang="en-AU" altLang="en-FR" sz="1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AU" altLang="en-FR" sz="1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48 students (16 countries) and 17 lecturers</a:t>
            </a:r>
            <a:br>
              <a:rPr lang="en-AU" altLang="en-FR" sz="1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AU" altLang="en-FR" sz="1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AU" altLang="en-FR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Thanks SCOR for Travel support (Capacity Grant)</a:t>
            </a:r>
          </a:p>
        </p:txBody>
      </p:sp>
      <p:sp>
        <p:nvSpPr>
          <p:cNvPr id="20484" name="Espace réservé du numéro de diapositive 3">
            <a:extLst>
              <a:ext uri="{FF2B5EF4-FFF2-40B4-BE49-F238E27FC236}">
                <a16:creationId xmlns:a16="http://schemas.microsoft.com/office/drawing/2014/main" id="{7239C6C4-E4F2-2A3B-77D4-BD6C40475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E9671D-27EA-8D49-AF0E-6695B5F05716}" type="slidenum">
              <a:rPr lang="fr-FR" altLang="en-FR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FR" altLang="en-FR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486" name="TextBox 6">
            <a:extLst>
              <a:ext uri="{FF2B5EF4-FFF2-40B4-BE49-F238E27FC236}">
                <a16:creationId xmlns:a16="http://schemas.microsoft.com/office/drawing/2014/main" id="{93139533-2B69-01A0-CE33-3FB0C93E0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07" y="3307881"/>
            <a:ext cx="462915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FR" sz="1500" b="1" noProof="1">
                <a:cs typeface="Arial" panose="020B0604020202020204" pitchFamily="34" charset="0"/>
              </a:rPr>
              <a:t>Contact GEOTRACES: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FR" sz="1500" b="1" noProof="1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FR" sz="1500" b="1" noProof="1">
                <a:cs typeface="Arial" panose="020B0604020202020204" pitchFamily="34" charset="0"/>
              </a:rPr>
              <a:t>International Coordination: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FR" sz="1500" b="1" noProof="1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FR" sz="1500" b="1" noProof="1">
                <a:cs typeface="Arial" panose="020B0604020202020204" pitchFamily="34" charset="0"/>
              </a:rPr>
              <a:t>GEOTRACES International Project Office </a:t>
            </a:r>
            <a:br>
              <a:rPr lang="en-GB" altLang="en-FR" sz="1500" b="1" noProof="1">
                <a:cs typeface="Arial" panose="020B0604020202020204" pitchFamily="34" charset="0"/>
              </a:rPr>
            </a:br>
            <a:r>
              <a:rPr lang="en-GB" altLang="en-FR" sz="1500" noProof="1">
                <a:cs typeface="Arial" panose="020B0604020202020204" pitchFamily="34" charset="0"/>
              </a:rPr>
              <a:t>(LEGOS-OMP, Toulouse, France)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FR" sz="1500" noProof="1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FR" sz="1500" b="1" noProof="1">
                <a:cs typeface="Arial" panose="020B0604020202020204" pitchFamily="34" charset="0"/>
              </a:rPr>
              <a:t>Catherine Jeandel </a:t>
            </a:r>
            <a:r>
              <a:rPr lang="en-GB" altLang="en-FR" sz="1500" noProof="1">
                <a:cs typeface="Arial" panose="020B0604020202020204" pitchFamily="34" charset="0"/>
              </a:rPr>
              <a:t>(Scientific Director)</a:t>
            </a:r>
          </a:p>
          <a:p>
            <a:pPr marL="0" lvl="1" eaLnBrk="1" hangingPunct="1">
              <a:buFont typeface="Arial" panose="020B0604020202020204" pitchFamily="34" charset="0"/>
              <a:buNone/>
            </a:pPr>
            <a:r>
              <a:rPr lang="en-GB" altLang="en-FR" sz="1500" b="1" noProof="1">
                <a:cs typeface="Arial" panose="020B0604020202020204" pitchFamily="34" charset="0"/>
              </a:rPr>
              <a:t>Elena Masferrer Dodas </a:t>
            </a:r>
            <a:r>
              <a:rPr lang="en-GB" altLang="en-FR" sz="1500" noProof="1">
                <a:cs typeface="Arial" panose="020B0604020202020204" pitchFamily="34" charset="0"/>
              </a:rPr>
              <a:t>(Executive Officer)</a:t>
            </a:r>
            <a:br>
              <a:rPr lang="en-GB" altLang="en-FR" sz="1500" noProof="1">
                <a:cs typeface="Arial" panose="020B0604020202020204" pitchFamily="34" charset="0"/>
              </a:rPr>
            </a:br>
            <a:r>
              <a:rPr lang="en-GB" altLang="en-FR" sz="1500" noProof="1">
                <a:solidFill>
                  <a:srgbClr val="0000FF"/>
                </a:solidFill>
                <a:cs typeface="Arial" panose="020B0604020202020204" pitchFamily="34" charset="0"/>
                <a:hlinkClick r:id="rId2"/>
              </a:rPr>
              <a:t>ipo@geotraces.org</a:t>
            </a:r>
            <a:endParaRPr lang="en-GB" altLang="en-FR" sz="1500" noProof="1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0" lvl="1" eaLnBrk="1" hangingPunct="1">
              <a:buFont typeface="Arial" panose="020B0604020202020204" pitchFamily="34" charset="0"/>
              <a:buNone/>
            </a:pPr>
            <a:endParaRPr lang="en-GB" altLang="en-FR" sz="1500" b="1" noProof="1">
              <a:cs typeface="Arial" panose="020B0604020202020204" pitchFamily="34" charset="0"/>
            </a:endParaRPr>
          </a:p>
        </p:txBody>
      </p:sp>
      <p:sp>
        <p:nvSpPr>
          <p:cNvPr id="20487" name="TextBox 2">
            <a:extLst>
              <a:ext uri="{FF2B5EF4-FFF2-40B4-BE49-F238E27FC236}">
                <a16:creationId xmlns:a16="http://schemas.microsoft.com/office/drawing/2014/main" id="{38DA6510-4D5C-27B2-B160-4A1BE7AA7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957" y="3595688"/>
            <a:ext cx="3636963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eaLnBrk="1" hangingPunct="1"/>
            <a:r>
              <a:rPr lang="en-GB" altLang="en-FR" sz="1500" b="1" noProof="1">
                <a:cs typeface="Arial" panose="020B0604020202020204" pitchFamily="34" charset="0"/>
              </a:rPr>
              <a:t>Data Management</a:t>
            </a:r>
            <a:r>
              <a:rPr lang="en-GB" altLang="en-FR" sz="1500" noProof="1">
                <a:cs typeface="Arial" panose="020B0604020202020204" pitchFamily="34" charset="0"/>
              </a:rPr>
              <a:t>:</a:t>
            </a:r>
            <a:br>
              <a:rPr lang="en-GB" altLang="en-FR" sz="1500" noProof="1">
                <a:cs typeface="Arial" panose="020B0604020202020204" pitchFamily="34" charset="0"/>
              </a:rPr>
            </a:br>
            <a:endParaRPr lang="en-GB" altLang="en-FR" sz="1500" noProof="1">
              <a:cs typeface="Arial" panose="020B0604020202020204" pitchFamily="34" charset="0"/>
            </a:endParaRPr>
          </a:p>
          <a:p>
            <a:pPr marL="0" lvl="1" eaLnBrk="1" hangingPunct="1"/>
            <a:r>
              <a:rPr lang="en-GB" altLang="en-FR" sz="1500" b="1" noProof="1">
                <a:cs typeface="Arial" panose="020B0604020202020204" pitchFamily="34" charset="0"/>
              </a:rPr>
              <a:t>Donna Cockwell </a:t>
            </a:r>
            <a:r>
              <a:rPr lang="en-GB" altLang="en-FR" sz="1500" noProof="1">
                <a:cs typeface="Arial" panose="020B0604020202020204" pitchFamily="34" charset="0"/>
              </a:rPr>
              <a:t>(Data Manager)</a:t>
            </a:r>
          </a:p>
          <a:p>
            <a:pPr marL="0" lvl="1" eaLnBrk="1" hangingPunct="1"/>
            <a:r>
              <a:rPr lang="en-GB" altLang="en-FR" sz="1500" b="1" noProof="1">
                <a:cs typeface="Arial" panose="020B0604020202020204" pitchFamily="34" charset="0"/>
              </a:rPr>
              <a:t>GEOTRACES Data Assembly Centre </a:t>
            </a:r>
            <a:r>
              <a:rPr lang="en-GB" altLang="en-FR" sz="1500" noProof="1">
                <a:cs typeface="Arial" panose="020B0604020202020204" pitchFamily="34" charset="0"/>
              </a:rPr>
              <a:t>(BODC, Liverpool)</a:t>
            </a:r>
            <a:br>
              <a:rPr lang="en-GB" altLang="en-FR" sz="1500" noProof="1">
                <a:cs typeface="Arial" panose="020B0604020202020204" pitchFamily="34" charset="0"/>
              </a:rPr>
            </a:br>
            <a:r>
              <a:rPr lang="en-GB" altLang="en-FR" sz="1500" noProof="1">
                <a:solidFill>
                  <a:srgbClr val="0000FF"/>
                </a:solidFill>
                <a:cs typeface="Arial" panose="020B0604020202020204" pitchFamily="34" charset="0"/>
                <a:hlinkClick r:id="rId3"/>
              </a:rPr>
              <a:t>geotraces.dac@bodc.ac.uk</a:t>
            </a:r>
            <a:endParaRPr lang="en-GB" altLang="en-FR" sz="1500" noProof="1">
              <a:solidFill>
                <a:srgbClr val="0000FF"/>
              </a:solidFill>
              <a:cs typeface="Arial" panose="020B0604020202020204" pitchFamily="34" charset="0"/>
            </a:endParaRPr>
          </a:p>
          <a:p>
            <a:endParaRPr lang="en-FR" altLang="en-FR" sz="1500" dirty="0">
              <a:cs typeface="Arial" panose="020B0604020202020204" pitchFamily="34" charset="0"/>
            </a:endParaRPr>
          </a:p>
        </p:txBody>
      </p:sp>
      <p:sp>
        <p:nvSpPr>
          <p:cNvPr id="20488" name="ZoneTexte 5">
            <a:extLst>
              <a:ext uri="{FF2B5EF4-FFF2-40B4-BE49-F238E27FC236}">
                <a16:creationId xmlns:a16="http://schemas.microsoft.com/office/drawing/2014/main" id="{EF3D773A-49D1-EBC8-E858-A2810EFDA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5753100"/>
            <a:ext cx="3079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FR" sz="2400" b="1" noProof="1">
                <a:solidFill>
                  <a:schemeClr val="bg1"/>
                </a:solidFill>
                <a:latin typeface="Avenir Black" panose="02000503020000020003" pitchFamily="2" charset="0"/>
              </a:rPr>
              <a:t>www.geotraces.org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FR" sz="2400" noProof="1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5120D7E7-A83E-90FD-4AD7-620CFDAD0970}"/>
              </a:ext>
            </a:extLst>
          </p:cNvPr>
          <p:cNvSpPr txBox="1"/>
          <p:nvPr/>
        </p:nvSpPr>
        <p:spPr>
          <a:xfrm>
            <a:off x="5700370" y="5430549"/>
            <a:ext cx="275907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rgbClr val="31F8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600" noProof="1">
                <a:ea typeface="ＭＳ Ｐゴシック" charset="0"/>
                <a:cs typeface="Arial" panose="020B0604020202020204" pitchFamily="34" charset="0"/>
              </a:rPr>
              <a:t>Subscribe to our eNewsletter and mailing list!</a:t>
            </a:r>
            <a:endParaRPr lang="fr-FR" sz="1600" noProof="1">
              <a:solidFill>
                <a:srgbClr val="51A6C2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0490" name="Image 7" descr="Screen Shot 2020-11-03 at 14.08.00.png">
            <a:extLst>
              <a:ext uri="{FF2B5EF4-FFF2-40B4-BE49-F238E27FC236}">
                <a16:creationId xmlns:a16="http://schemas.microsoft.com/office/drawing/2014/main" id="{431BEDC5-2412-C37C-DA5C-2CD481C01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20" y="5356225"/>
            <a:ext cx="4778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372DC9F-539F-8C6B-9DCA-3B3970E59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093" y="1023344"/>
            <a:ext cx="3984145" cy="199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15B71-6912-B217-0325-FCF3FE8C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323BCE-3D1A-9941-8A81-2B316C5385A8}" type="slidenum">
              <a:rPr lang="fr-FR" altLang="en-FR" smtClean="0"/>
              <a:pPr>
                <a:defRPr/>
              </a:pPr>
              <a:t>8</a:t>
            </a:fld>
            <a:endParaRPr lang="fr-FR" altLang="en-FR"/>
          </a:p>
        </p:txBody>
      </p:sp>
      <p:pic>
        <p:nvPicPr>
          <p:cNvPr id="5" name="Online Media 4" descr="Third GEOTRACES Summer School - AWI, Bremerhaven">
            <a:hlinkClick r:id="" action="ppaction://media"/>
            <a:extLst>
              <a:ext uri="{FF2B5EF4-FFF2-40B4-BE49-F238E27FC236}">
                <a16:creationId xmlns:a16="http://schemas.microsoft.com/office/drawing/2014/main" id="{CE4CF0A8-09BF-6B0D-B9A1-7037A4FD3F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526" y="158750"/>
            <a:ext cx="9119090" cy="5152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352BCB-B714-4C81-30E0-2F9C1FDB7A14}"/>
              </a:ext>
            </a:extLst>
          </p:cNvPr>
          <p:cNvSpPr txBox="1"/>
          <p:nvPr/>
        </p:nvSpPr>
        <p:spPr>
          <a:xfrm>
            <a:off x="-4176" y="5366549"/>
            <a:ext cx="453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065FD4"/>
                </a:solidFill>
                <a:effectLst/>
                <a:latin typeface="Roboto" panose="02000000000000000000" pitchFamily="2" charset="0"/>
              </a:rPr>
              <a:t>https://</a:t>
            </a:r>
            <a:r>
              <a:rPr lang="en-GB" b="0" i="0" dirty="0" err="1">
                <a:solidFill>
                  <a:srgbClr val="065FD4"/>
                </a:solidFill>
                <a:effectLst/>
                <a:latin typeface="Roboto" panose="02000000000000000000" pitchFamily="2" charset="0"/>
              </a:rPr>
              <a:t>youtu.be</a:t>
            </a:r>
            <a:r>
              <a:rPr lang="en-GB" b="0" i="0" dirty="0">
                <a:solidFill>
                  <a:srgbClr val="065FD4"/>
                </a:solidFill>
                <a:effectLst/>
                <a:latin typeface="Roboto" panose="02000000000000000000" pitchFamily="2" charset="0"/>
              </a:rPr>
              <a:t>/nW67w-efmm8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25886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Été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14009</TotalTime>
  <Words>659</Words>
  <Application>Microsoft Macintosh PowerPoint</Application>
  <PresentationFormat>On-screen Show (4:3)</PresentationFormat>
  <Paragraphs>68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Avenir Black</vt:lpstr>
      <vt:lpstr>Avenir Book</vt:lpstr>
      <vt:lpstr>Avenir Light</vt:lpstr>
      <vt:lpstr>Calibri</vt:lpstr>
      <vt:lpstr>Century Gothic</vt:lpstr>
      <vt:lpstr>Roboto</vt:lpstr>
      <vt:lpstr>Thème Office</vt:lpstr>
      <vt:lpstr>PowerPoint Presentation</vt:lpstr>
      <vt:lpstr>GEOTRACES mission</vt:lpstr>
      <vt:lpstr>Ocean Implementation Plans</vt:lpstr>
      <vt:lpstr>GEOTRACES Intermediate Data Product</vt:lpstr>
      <vt:lpstr>GEOTRACES Intermediate Data Product</vt:lpstr>
      <vt:lpstr>GEOTRACES Data for Oceanic Research (DOoR) </vt:lpstr>
      <vt:lpstr>Summer School</vt:lpstr>
      <vt:lpstr>PowerPoint Presentation</vt:lpstr>
    </vt:vector>
  </TitlesOfParts>
  <Company>GEOTRACES IPO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 admin</dc:creator>
  <cp:lastModifiedBy>Elena Masferrer</cp:lastModifiedBy>
  <cp:revision>532</cp:revision>
  <cp:lastPrinted>2018-07-30T13:04:57Z</cp:lastPrinted>
  <dcterms:created xsi:type="dcterms:W3CDTF">2019-09-17T07:48:58Z</dcterms:created>
  <dcterms:modified xsi:type="dcterms:W3CDTF">2022-10-02T08:51:36Z</dcterms:modified>
</cp:coreProperties>
</file>